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59" r:id="rId4"/>
    <p:sldId id="353" r:id="rId5"/>
    <p:sldId id="354" r:id="rId6"/>
    <p:sldId id="355" r:id="rId7"/>
    <p:sldId id="356" r:id="rId8"/>
    <p:sldId id="262" r:id="rId9"/>
    <p:sldId id="257" r:id="rId10"/>
    <p:sldId id="258" r:id="rId11"/>
    <p:sldId id="261"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8" r:id="rId87"/>
    <p:sldId id="337" r:id="rId88"/>
    <p:sldId id="339" r:id="rId89"/>
    <p:sldId id="340" r:id="rId90"/>
    <p:sldId id="341" r:id="rId91"/>
    <p:sldId id="342" r:id="rId92"/>
    <p:sldId id="343" r:id="rId93"/>
    <p:sldId id="345" r:id="rId94"/>
    <p:sldId id="344" r:id="rId95"/>
    <p:sldId id="346" r:id="rId96"/>
    <p:sldId id="347" r:id="rId97"/>
    <p:sldId id="348" r:id="rId98"/>
    <p:sldId id="349" r:id="rId99"/>
    <p:sldId id="350" r:id="rId100"/>
    <p:sldId id="351" r:id="rId101"/>
    <p:sldId id="352" r:id="rId10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897" autoAdjust="0"/>
    <p:restoredTop sz="94660"/>
  </p:normalViewPr>
  <p:slideViewPr>
    <p:cSldViewPr snapToGrid="0">
      <p:cViewPr varScale="1">
        <p:scale>
          <a:sx n="68" d="100"/>
          <a:sy n="68" d="100"/>
        </p:scale>
        <p:origin x="2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jpeg>
</file>

<file path=ppt/media/image50.jpg>
</file>

<file path=ppt/media/image51.jpg>
</file>

<file path=ppt/media/image52.jpg>
</file>

<file path=ppt/media/image53.jpg>
</file>

<file path=ppt/media/image54.jpg>
</file>

<file path=ppt/media/image55.jpg>
</file>

<file path=ppt/media/image56.jpg>
</file>

<file path=ppt/media/image57.jpg>
</file>

<file path=ppt/media/image58.jpg>
</file>

<file path=ppt/media/image59.jpg>
</file>

<file path=ppt/media/image6.jpeg>
</file>

<file path=ppt/media/image60.jpg>
</file>

<file path=ppt/media/image61.jpg>
</file>

<file path=ppt/media/image62.jpg>
</file>

<file path=ppt/media/image63.jpg>
</file>

<file path=ppt/media/image64.jpg>
</file>

<file path=ppt/media/image65.jpg>
</file>

<file path=ppt/media/image66.jpg>
</file>

<file path=ppt/media/image67.jpg>
</file>

<file path=ppt/media/image68.jpg>
</file>

<file path=ppt/media/image69.jpg>
</file>

<file path=ppt/media/image7.jpg>
</file>

<file path=ppt/media/image70.jpg>
</file>

<file path=ppt/media/image71.jpg>
</file>

<file path=ppt/media/image72.jpg>
</file>

<file path=ppt/media/image73.jpg>
</file>

<file path=ppt/media/image74.jpg>
</file>

<file path=ppt/media/image75.jpg>
</file>

<file path=ppt/media/image76.jpg>
</file>

<file path=ppt/media/image77.jpg>
</file>

<file path=ppt/media/image78.jpg>
</file>

<file path=ppt/media/image79.jpg>
</file>

<file path=ppt/media/image8.jpg>
</file>

<file path=ppt/media/image80.jpg>
</file>

<file path=ppt/media/image81.jpg>
</file>

<file path=ppt/media/image82.jpg>
</file>

<file path=ppt/media/image83.jpg>
</file>

<file path=ppt/media/image84.jpg>
</file>

<file path=ppt/media/image85.jpg>
</file>

<file path=ppt/media/image86.jpg>
</file>

<file path=ppt/media/image87.jpg>
</file>

<file path=ppt/media/image88.jpg>
</file>

<file path=ppt/media/image89.jpg>
</file>

<file path=ppt/media/image9.jpg>
</file>

<file path=ppt/media/image90.jpg>
</file>

<file path=ppt/media/image91.jpg>
</file>

<file path=ppt/media/image9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7047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6622E614-C442-4980-A111-CFFBFABE81DB}" type="datetimeFigureOut">
              <a:rPr lang="es-AR" smtClean="0"/>
              <a:t>16/7/2021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1480729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2033334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605461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1029371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35463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4892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7568074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424939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4079003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622E614-C442-4980-A111-CFFBFABE81DB}" type="datetimeFigureOut">
              <a:rPr lang="es-AR" smtClean="0"/>
              <a:t>16/7/2021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255605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622E614-C442-4980-A111-CFFBFABE81DB}" type="datetimeFigureOut">
              <a:rPr lang="es-AR" smtClean="0"/>
              <a:t>16/7/2021</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478876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622E614-C442-4980-A111-CFFBFABE81DB}" type="datetimeFigureOut">
              <a:rPr lang="es-AR" smtClean="0"/>
              <a:t>16/7/2021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64761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622E614-C442-4980-A111-CFFBFABE81DB}" type="datetimeFigureOut">
              <a:rPr lang="es-AR" smtClean="0"/>
              <a:t>16/7/2021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324616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22E614-C442-4980-A111-CFFBFABE81DB}" type="datetimeFigureOut">
              <a:rPr lang="es-AR" smtClean="0"/>
              <a:t>16/7/2021</a:t>
            </a:fld>
            <a:endParaRPr lang="es-AR"/>
          </a:p>
        </p:txBody>
      </p:sp>
      <p:sp>
        <p:nvSpPr>
          <p:cNvPr id="3" name="Footer Placeholder 2"/>
          <p:cNvSpPr>
            <a:spLocks noGrp="1"/>
          </p:cNvSpPr>
          <p:nvPr>
            <p:ph type="ftr" sz="quarter" idx="11"/>
          </p:nvPr>
        </p:nvSpPr>
        <p:spPr/>
        <p:txBody>
          <a:bodyPr/>
          <a:lstStyle/>
          <a:p>
            <a:endParaRPr lang="es-AR"/>
          </a:p>
        </p:txBody>
      </p:sp>
      <p:sp>
        <p:nvSpPr>
          <p:cNvPr id="4" name="Slide Number Placeholder 3"/>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1530115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6622E614-C442-4980-A111-CFFBFABE81DB}" type="datetimeFigureOut">
              <a:rPr lang="es-AR" smtClean="0"/>
              <a:t>16/7/2021</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2109142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6622E614-C442-4980-A111-CFFBFABE81DB}" type="datetimeFigureOut">
              <a:rPr lang="es-AR" smtClean="0"/>
              <a:t>16/7/2021</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5A78AA57-2B98-4FAC-96AA-46E5E7301F32}" type="slidenum">
              <a:rPr lang="es-AR" smtClean="0"/>
              <a:t>‹Nº›</a:t>
            </a:fld>
            <a:endParaRPr lang="es-AR"/>
          </a:p>
        </p:txBody>
      </p:sp>
    </p:spTree>
    <p:extLst>
      <p:ext uri="{BB962C8B-B14F-4D97-AF65-F5344CB8AC3E}">
        <p14:creationId xmlns:p14="http://schemas.microsoft.com/office/powerpoint/2010/main" val="3563497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6622E614-C442-4980-A111-CFFBFABE81DB}" type="datetimeFigureOut">
              <a:rPr lang="es-AR" smtClean="0"/>
              <a:t>16/7/2021</a:t>
            </a:fld>
            <a:endParaRPr lang="es-AR"/>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s-AR"/>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5A78AA57-2B98-4FAC-96AA-46E5E7301F32}" type="slidenum">
              <a:rPr lang="es-AR" smtClean="0"/>
              <a:t>‹Nº›</a:t>
            </a:fld>
            <a:endParaRPr lang="es-AR"/>
          </a:p>
        </p:txBody>
      </p:sp>
    </p:spTree>
    <p:extLst>
      <p:ext uri="{BB962C8B-B14F-4D97-AF65-F5344CB8AC3E}">
        <p14:creationId xmlns:p14="http://schemas.microsoft.com/office/powerpoint/2010/main" val="341503441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91.jpg"/><Relationship Id="rId2" Type="http://schemas.openxmlformats.org/officeDocument/2006/relationships/image" Target="../media/image90.jp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9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hyperlink" Target="mailto:martinargumedo2017@gmail.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image" Target="../media/image54.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2.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1.jp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3.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64.jp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image" Target="../media/image65.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8.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7.jp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9.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70.jp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72.jp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7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72.jp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74.jp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75.jp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77.jpg"/><Relationship Id="rId2" Type="http://schemas.openxmlformats.org/officeDocument/2006/relationships/image" Target="../media/image76.jp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78.jp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79.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78.jp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78.jp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80.jp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8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82.jpg"/><Relationship Id="rId2" Type="http://schemas.openxmlformats.org/officeDocument/2006/relationships/image" Target="../media/image65.jp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83.jp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84.jp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83.jp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83.jp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85.jp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86.jp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87.jp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88.jp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8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28BF66-CA84-4590-82DC-A870CFD49E49}"/>
              </a:ext>
            </a:extLst>
          </p:cNvPr>
          <p:cNvSpPr>
            <a:spLocks noGrp="1"/>
          </p:cNvSpPr>
          <p:nvPr>
            <p:ph type="ctrTitle"/>
          </p:nvPr>
        </p:nvSpPr>
        <p:spPr>
          <a:xfrm>
            <a:off x="684212" y="348174"/>
            <a:ext cx="8001000" cy="2971801"/>
          </a:xfrm>
        </p:spPr>
        <p:txBody>
          <a:bodyPr/>
          <a:lstStyle/>
          <a:p>
            <a:pPr algn="ctr"/>
            <a:r>
              <a:rPr lang="es-AR" b="1" dirty="0">
                <a:effectLst>
                  <a:outerShdw blurRad="38100" dist="38100" dir="2700000" algn="tl">
                    <a:srgbClr val="000000">
                      <a:alpha val="43137"/>
                    </a:srgbClr>
                  </a:outerShdw>
                </a:effectLst>
              </a:rPr>
              <a:t>GUIA DETALLADA PASO A PASO DESARROLLO WEB COMEDORES.</a:t>
            </a:r>
          </a:p>
        </p:txBody>
      </p:sp>
      <p:sp>
        <p:nvSpPr>
          <p:cNvPr id="3" name="Subtítulo 2">
            <a:extLst>
              <a:ext uri="{FF2B5EF4-FFF2-40B4-BE49-F238E27FC236}">
                <a16:creationId xmlns:a16="http://schemas.microsoft.com/office/drawing/2014/main" id="{D1D13281-4222-4014-A675-ECCD2C3006A2}"/>
              </a:ext>
            </a:extLst>
          </p:cNvPr>
          <p:cNvSpPr>
            <a:spLocks noGrp="1"/>
          </p:cNvSpPr>
          <p:nvPr>
            <p:ph type="subTitle" idx="1"/>
          </p:nvPr>
        </p:nvSpPr>
        <p:spPr>
          <a:xfrm>
            <a:off x="684212" y="4448778"/>
            <a:ext cx="6400800" cy="1947333"/>
          </a:xfrm>
        </p:spPr>
        <p:txBody>
          <a:bodyPr/>
          <a:lstStyle/>
          <a:p>
            <a:r>
              <a:rPr lang="es-AR" dirty="0">
                <a:solidFill>
                  <a:schemeClr val="bg1"/>
                </a:solidFill>
                <a:effectLst>
                  <a:outerShdw blurRad="38100" dist="38100" dir="2700000" algn="tl">
                    <a:srgbClr val="000000">
                      <a:alpha val="43137"/>
                    </a:srgbClr>
                  </a:outerShdw>
                </a:effectLst>
              </a:rPr>
              <a:t>JUAN IGNACIO ORTIZ.</a:t>
            </a:r>
          </a:p>
          <a:p>
            <a:r>
              <a:rPr lang="es-AR" dirty="0">
                <a:solidFill>
                  <a:schemeClr val="bg1"/>
                </a:solidFill>
                <a:effectLst>
                  <a:outerShdw blurRad="38100" dist="38100" dir="2700000" algn="tl">
                    <a:srgbClr val="000000">
                      <a:alpha val="43137"/>
                    </a:srgbClr>
                  </a:outerShdw>
                </a:effectLst>
              </a:rPr>
              <a:t>BRUNO MERINO.</a:t>
            </a:r>
          </a:p>
          <a:p>
            <a:r>
              <a:rPr lang="es-AR" dirty="0">
                <a:solidFill>
                  <a:schemeClr val="bg1"/>
                </a:solidFill>
                <a:effectLst>
                  <a:outerShdw blurRad="38100" dist="38100" dir="2700000" algn="tl">
                    <a:srgbClr val="000000">
                      <a:alpha val="43137"/>
                    </a:srgbClr>
                  </a:outerShdw>
                </a:effectLst>
              </a:rPr>
              <a:t>FEDERICO SABATINI.</a:t>
            </a:r>
          </a:p>
        </p:txBody>
      </p:sp>
    </p:spTree>
    <p:extLst>
      <p:ext uri="{BB962C8B-B14F-4D97-AF65-F5344CB8AC3E}">
        <p14:creationId xmlns:p14="http://schemas.microsoft.com/office/powerpoint/2010/main" val="3008828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65D9DC-2D35-46BC-84D4-95159111D5C4}"/>
              </a:ext>
            </a:extLst>
          </p:cNvPr>
          <p:cNvSpPr>
            <a:spLocks noGrp="1"/>
          </p:cNvSpPr>
          <p:nvPr>
            <p:ph type="title"/>
          </p:nvPr>
        </p:nvSpPr>
        <p:spPr>
          <a:xfrm>
            <a:off x="618978" y="4782753"/>
            <a:ext cx="11127545" cy="1758724"/>
          </a:xfrm>
        </p:spPr>
        <p:txBody>
          <a:bodyPr>
            <a:normAutofit/>
          </a:bodyPr>
          <a:lstStyle/>
          <a:p>
            <a:r>
              <a:rPr lang="es-AR" sz="2000" b="1" dirty="0">
                <a:solidFill>
                  <a:schemeClr val="bg1"/>
                </a:solidFill>
                <a:effectLst>
                  <a:outerShdw blurRad="38100" dist="38100" dir="2700000" algn="tl">
                    <a:srgbClr val="000000">
                      <a:alpha val="43137"/>
                    </a:srgbClr>
                  </a:outerShdw>
                </a:effectLst>
              </a:rPr>
              <a:t>3- Seleccionamos (sistema de archivos).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4- buscamos el directorio de nuestro proyecto (</a:t>
            </a:r>
            <a:r>
              <a:rPr lang="es-AR" sz="2000" b="1" dirty="0">
                <a:solidFill>
                  <a:srgbClr val="FF0000"/>
                </a:solidFill>
                <a:effectLst>
                  <a:outerShdw blurRad="38100" dist="38100" dir="2700000" algn="tl">
                    <a:srgbClr val="000000">
                      <a:alpha val="43137"/>
                    </a:srgbClr>
                  </a:outerShdw>
                </a:effectLst>
              </a:rPr>
              <a:t>carpeta proyecto metodología</a:t>
            </a:r>
            <a:r>
              <a:rPr lang="es-AR" sz="2000" b="1" dirty="0">
                <a:solidFill>
                  <a:schemeClr val="bg1"/>
                </a:solidFill>
                <a:effectLst>
                  <a:outerShdw blurRad="38100" dist="38100" dir="2700000" algn="tl">
                    <a:srgbClr val="000000">
                      <a:alpha val="43137"/>
                    </a:srgbClr>
                  </a:outerShdw>
                </a:effectLst>
              </a:rPr>
              <a:t>). Nos crea el localhost y abre el proyecto.</a:t>
            </a:r>
          </a:p>
        </p:txBody>
      </p:sp>
      <p:pic>
        <p:nvPicPr>
          <p:cNvPr id="5" name="Marcador de contenido 4">
            <a:extLst>
              <a:ext uri="{FF2B5EF4-FFF2-40B4-BE49-F238E27FC236}">
                <a16:creationId xmlns:a16="http://schemas.microsoft.com/office/drawing/2014/main" id="{9CCD552A-9367-4888-A140-F1A4A9A06C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1" y="452516"/>
            <a:ext cx="8074854" cy="3836304"/>
          </a:xfrm>
        </p:spPr>
      </p:pic>
    </p:spTree>
    <p:extLst>
      <p:ext uri="{BB962C8B-B14F-4D97-AF65-F5344CB8AC3E}">
        <p14:creationId xmlns:p14="http://schemas.microsoft.com/office/powerpoint/2010/main" val="151427303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18FC52-FB94-49D4-A819-CA66CC591AF1}"/>
              </a:ext>
            </a:extLst>
          </p:cNvPr>
          <p:cNvSpPr>
            <a:spLocks noGrp="1"/>
          </p:cNvSpPr>
          <p:nvPr>
            <p:ph type="title"/>
          </p:nvPr>
        </p:nvSpPr>
        <p:spPr>
          <a:xfrm>
            <a:off x="684211" y="4797083"/>
            <a:ext cx="11160785" cy="1688123"/>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Dado cumplimiento a las validaciones del formulario, se gestiona la donación de forma correcta.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Se brinda una alerta con un texto de agradecimiento y se especifica un próximo contacto para coordinar la logística de entrega de donación al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Se carga en la base de datos </a:t>
            </a:r>
            <a:r>
              <a:rPr lang="es-AR" sz="2000" b="1" dirty="0" err="1">
                <a:solidFill>
                  <a:srgbClr val="FF0000"/>
                </a:solidFill>
                <a:effectLst>
                  <a:outerShdw blurRad="38100" dist="38100" dir="2700000" algn="tl">
                    <a:srgbClr val="000000">
                      <a:alpha val="43137"/>
                    </a:srgbClr>
                  </a:outerShdw>
                </a:effectLst>
              </a:rPr>
              <a:t>articulo_donado_empresa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el registro correspondiente a la donación efectuada.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7DD182BE-B4B8-4B57-91A4-62E5B3B7B2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33365"/>
            <a:ext cx="8534400" cy="2559072"/>
          </a:xfrm>
        </p:spPr>
      </p:pic>
      <p:pic>
        <p:nvPicPr>
          <p:cNvPr id="9" name="Imagen 8">
            <a:extLst>
              <a:ext uri="{FF2B5EF4-FFF2-40B4-BE49-F238E27FC236}">
                <a16:creationId xmlns:a16="http://schemas.microsoft.com/office/drawing/2014/main" id="{48833F5C-FBCB-4C61-9965-ABD1DDA14E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2876550"/>
            <a:ext cx="8534400" cy="1104900"/>
          </a:xfrm>
          <a:prstGeom prst="rect">
            <a:avLst/>
          </a:prstGeom>
        </p:spPr>
      </p:pic>
    </p:spTree>
    <p:extLst>
      <p:ext uri="{BB962C8B-B14F-4D97-AF65-F5344CB8AC3E}">
        <p14:creationId xmlns:p14="http://schemas.microsoft.com/office/powerpoint/2010/main" val="310382444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FD1BA2-CE27-4625-92B4-A870C96FAB70}"/>
              </a:ext>
            </a:extLst>
          </p:cNvPr>
          <p:cNvSpPr>
            <a:spLocks noGrp="1"/>
          </p:cNvSpPr>
          <p:nvPr>
            <p:ph type="title"/>
          </p:nvPr>
        </p:nvSpPr>
        <p:spPr>
          <a:xfrm>
            <a:off x="684211" y="4164037"/>
            <a:ext cx="11076379" cy="2504049"/>
          </a:xfrm>
        </p:spPr>
        <p:txBody>
          <a:bodyPr>
            <a:normAutofit/>
          </a:bodyPr>
          <a:lstStyle/>
          <a:p>
            <a:r>
              <a:rPr lang="es-AR" sz="2000" b="1" dirty="0">
                <a:solidFill>
                  <a:schemeClr val="bg1"/>
                </a:solidFill>
                <a:effectLst>
                  <a:outerShdw blurRad="38100" dist="38100" dir="2700000" algn="tl">
                    <a:srgbClr val="000000">
                      <a:alpha val="43137"/>
                    </a:srgbClr>
                  </a:outerShdw>
                </a:effectLst>
              </a:rPr>
              <a:t>Podemos observar como actualizando la pagina donación (seleccionando el comedor), si la </a:t>
            </a:r>
            <a:r>
              <a:rPr lang="es-AR" sz="2000" b="1" dirty="0">
                <a:solidFill>
                  <a:srgbClr val="FF0000"/>
                </a:solidFill>
                <a:effectLst>
                  <a:outerShdw blurRad="38100" dist="38100" dir="2700000" algn="tl">
                    <a:srgbClr val="000000">
                      <a:alpha val="43137"/>
                    </a:srgbClr>
                  </a:outerShdw>
                </a:effectLst>
              </a:rPr>
              <a:t>cantidad</a:t>
            </a:r>
            <a:r>
              <a:rPr lang="es-AR" sz="2000" b="1" dirty="0">
                <a:solidFill>
                  <a:schemeClr val="bg1"/>
                </a:solidFill>
                <a:effectLst>
                  <a:outerShdw blurRad="38100" dist="38100" dir="2700000" algn="tl">
                    <a:srgbClr val="000000">
                      <a:alpha val="43137"/>
                    </a:srgbClr>
                  </a:outerShdw>
                </a:effectLst>
              </a:rPr>
              <a:t> donada </a:t>
            </a:r>
            <a:r>
              <a:rPr lang="es-AR" sz="2000" b="1" dirty="0">
                <a:solidFill>
                  <a:srgbClr val="FF0000"/>
                </a:solidFill>
                <a:effectLst>
                  <a:outerShdw blurRad="38100" dist="38100" dir="2700000" algn="tl">
                    <a:srgbClr val="000000">
                      <a:alpha val="43137"/>
                    </a:srgbClr>
                  </a:outerShdw>
                </a:effectLst>
              </a:rPr>
              <a:t>no fue por el total del pedido</a:t>
            </a:r>
            <a:r>
              <a:rPr lang="es-AR" sz="2000" b="1" dirty="0">
                <a:solidFill>
                  <a:schemeClr val="bg1"/>
                </a:solidFill>
                <a:effectLst>
                  <a:outerShdw blurRad="38100" dist="38100" dir="2700000" algn="tl">
                    <a:srgbClr val="000000">
                      <a:alpha val="43137"/>
                    </a:srgbClr>
                  </a:outerShdw>
                </a:effectLst>
              </a:rPr>
              <a:t>, se </a:t>
            </a:r>
            <a:r>
              <a:rPr lang="es-AR" sz="2000" b="1" dirty="0">
                <a:solidFill>
                  <a:srgbClr val="FF0000"/>
                </a:solidFill>
                <a:effectLst>
                  <a:outerShdw blurRad="38100" dist="38100" dir="2700000" algn="tl">
                    <a:srgbClr val="000000">
                      <a:alpha val="43137"/>
                    </a:srgbClr>
                  </a:outerShdw>
                </a:effectLst>
              </a:rPr>
              <a:t>actualiza</a:t>
            </a:r>
            <a:r>
              <a:rPr lang="es-AR" sz="2000" b="1" dirty="0">
                <a:solidFill>
                  <a:schemeClr val="bg1"/>
                </a:solidFill>
                <a:effectLst>
                  <a:outerShdw blurRad="38100" dist="38100" dir="2700000" algn="tl">
                    <a:srgbClr val="000000">
                      <a:alpha val="43137"/>
                    </a:srgbClr>
                  </a:outerShdw>
                </a:effectLst>
              </a:rPr>
              <a:t> la misma en el registro correspondiente. En caso que la donación efectuada </a:t>
            </a:r>
            <a:r>
              <a:rPr lang="es-AR" sz="2000" b="1" dirty="0">
                <a:solidFill>
                  <a:srgbClr val="FF0000"/>
                </a:solidFill>
                <a:effectLst>
                  <a:outerShdw blurRad="38100" dist="38100" dir="2700000" algn="tl">
                    <a:srgbClr val="000000">
                      <a:alpha val="43137"/>
                    </a:srgbClr>
                  </a:outerShdw>
                </a:effectLst>
              </a:rPr>
              <a:t>cubre el total del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se gestiona una eliminación del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ya que fue cubierto en su totalidad. Quedando disponible el </a:t>
            </a:r>
            <a:r>
              <a:rPr lang="es-AR" sz="2000" b="1" dirty="0" err="1">
                <a:solidFill>
                  <a:srgbClr val="FF0000"/>
                </a:solidFill>
                <a:effectLst>
                  <a:outerShdw blurRad="38100" dist="38100" dir="2700000" algn="tl">
                    <a:srgbClr val="000000">
                      <a:alpha val="43137"/>
                    </a:srgbClr>
                  </a:outerShdw>
                </a:effectLst>
              </a:rPr>
              <a:t>articulo_donado_empresa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(verificación).</a:t>
            </a:r>
          </a:p>
        </p:txBody>
      </p:sp>
      <p:pic>
        <p:nvPicPr>
          <p:cNvPr id="5" name="Marcador de contenido 4">
            <a:extLst>
              <a:ext uri="{FF2B5EF4-FFF2-40B4-BE49-F238E27FC236}">
                <a16:creationId xmlns:a16="http://schemas.microsoft.com/office/drawing/2014/main" id="{B184CDF1-6B2A-457D-BA0A-044FBB7121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91905"/>
            <a:ext cx="8534400" cy="3614738"/>
          </a:xfrm>
        </p:spPr>
      </p:pic>
    </p:spTree>
    <p:extLst>
      <p:ext uri="{BB962C8B-B14F-4D97-AF65-F5344CB8AC3E}">
        <p14:creationId xmlns:p14="http://schemas.microsoft.com/office/powerpoint/2010/main" val="275237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4E354D-7F55-45D9-8D4D-6A14B973592A}"/>
              </a:ext>
            </a:extLst>
          </p:cNvPr>
          <p:cNvSpPr>
            <a:spLocks noGrp="1"/>
          </p:cNvSpPr>
          <p:nvPr>
            <p:ph type="title"/>
          </p:nvPr>
        </p:nvSpPr>
        <p:spPr>
          <a:xfrm>
            <a:off x="1697086" y="4585806"/>
            <a:ext cx="8534400" cy="1980291"/>
          </a:xfrm>
        </p:spPr>
        <p:txBody>
          <a:bodyPr>
            <a:normAutofit fontScale="90000"/>
          </a:bodyPr>
          <a:lstStyle/>
          <a:p>
            <a:r>
              <a:rPr lang="es-AR" sz="2200" b="1" dirty="0">
                <a:solidFill>
                  <a:srgbClr val="FF0000"/>
                </a:solidFill>
                <a:effectLst>
                  <a:outerShdw blurRad="38100" dist="38100" dir="2700000" algn="tl">
                    <a:srgbClr val="000000">
                      <a:alpha val="43137"/>
                    </a:srgbClr>
                  </a:outerShdw>
                </a:effectLst>
              </a:rPr>
              <a:t>Imagen </a:t>
            </a:r>
            <a:r>
              <a:rPr lang="es-AR" sz="2200" b="1" dirty="0" err="1">
                <a:solidFill>
                  <a:srgbClr val="FF0000"/>
                </a:solidFill>
                <a:effectLst>
                  <a:outerShdw blurRad="38100" dist="38100" dir="2700000" algn="tl">
                    <a:srgbClr val="000000">
                      <a:alpha val="43137"/>
                    </a:srgbClr>
                  </a:outerShdw>
                </a:effectLst>
              </a:rPr>
              <a:t>izq</a:t>
            </a:r>
            <a:r>
              <a:rPr lang="es-AR" sz="2200" b="1" dirty="0">
                <a:solidFill>
                  <a:schemeClr val="bg1"/>
                </a:solidFill>
                <a:effectLst>
                  <a:outerShdw blurRad="38100" dist="38100" dir="2700000" algn="tl">
                    <a:srgbClr val="000000">
                      <a:alpha val="43137"/>
                    </a:srgbClr>
                  </a:outerShdw>
                </a:effectLst>
              </a:rPr>
              <a:t>: Seleccionamos Formulario =&gt; Principal.aspx =&gt; </a:t>
            </a:r>
            <a:r>
              <a:rPr lang="es-AR" sz="2200" b="1" dirty="0" err="1">
                <a:solidFill>
                  <a:schemeClr val="bg1"/>
                </a:solidFill>
                <a:effectLst>
                  <a:outerShdw blurRad="38100" dist="38100" dir="2700000" algn="tl">
                    <a:srgbClr val="000000">
                      <a:alpha val="43137"/>
                    </a:srgbClr>
                  </a:outerShdw>
                </a:effectLst>
              </a:rPr>
              <a:t>click</a:t>
            </a:r>
            <a:r>
              <a:rPr lang="es-AR" sz="2200" b="1" dirty="0">
                <a:solidFill>
                  <a:schemeClr val="bg1"/>
                </a:solidFill>
                <a:effectLst>
                  <a:outerShdw blurRad="38100" dist="38100" dir="2700000" algn="tl">
                    <a:srgbClr val="000000">
                      <a:alpha val="43137"/>
                    </a:srgbClr>
                  </a:outerShdw>
                </a:effectLst>
              </a:rPr>
              <a:t> derecho.</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rgbClr val="FF0000"/>
                </a:solidFill>
                <a:effectLst>
                  <a:outerShdw blurRad="38100" dist="38100" dir="2700000" algn="tl">
                    <a:srgbClr val="000000">
                      <a:alpha val="43137"/>
                    </a:srgbClr>
                  </a:outerShdw>
                </a:effectLst>
              </a:rPr>
              <a:t>Imagen </a:t>
            </a:r>
            <a:r>
              <a:rPr lang="es-AR" sz="2200" b="1" dirty="0" err="1">
                <a:solidFill>
                  <a:srgbClr val="FF0000"/>
                </a:solidFill>
                <a:effectLst>
                  <a:outerShdw blurRad="38100" dist="38100" dir="2700000" algn="tl">
                    <a:srgbClr val="000000">
                      <a:alpha val="43137"/>
                    </a:srgbClr>
                  </a:outerShdw>
                </a:effectLst>
              </a:rPr>
              <a:t>der</a:t>
            </a:r>
            <a:r>
              <a:rPr lang="es-AR" sz="2200" b="1" dirty="0">
                <a:solidFill>
                  <a:schemeClr val="bg1"/>
                </a:solidFill>
                <a:effectLst>
                  <a:outerShdw blurRad="38100" dist="38100" dir="2700000" algn="tl">
                    <a:srgbClr val="000000">
                      <a:alpha val="43137"/>
                    </a:srgbClr>
                  </a:outerShdw>
                </a:effectLst>
              </a:rPr>
              <a:t>: seleccionamos menú ver en explorador =&gt;</a:t>
            </a: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nos abre el proyecto web en el explorador seleccionado.</a:t>
            </a:r>
          </a:p>
        </p:txBody>
      </p:sp>
      <p:pic>
        <p:nvPicPr>
          <p:cNvPr id="5" name="Marcador de contenido 4">
            <a:extLst>
              <a:ext uri="{FF2B5EF4-FFF2-40B4-BE49-F238E27FC236}">
                <a16:creationId xmlns:a16="http://schemas.microsoft.com/office/drawing/2014/main" id="{FEDD7BCC-8F31-47A2-9166-67EDBFB795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8017" y="390377"/>
            <a:ext cx="4900247" cy="3858066"/>
          </a:xfrm>
        </p:spPr>
      </p:pic>
      <p:pic>
        <p:nvPicPr>
          <p:cNvPr id="7" name="Imagen 6">
            <a:extLst>
              <a:ext uri="{FF2B5EF4-FFF2-40B4-BE49-F238E27FC236}">
                <a16:creationId xmlns:a16="http://schemas.microsoft.com/office/drawing/2014/main" id="{1B8D89CB-DA66-4285-9934-FF1262268E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3853" y="390377"/>
            <a:ext cx="5430130" cy="3858066"/>
          </a:xfrm>
          <a:prstGeom prst="rect">
            <a:avLst/>
          </a:prstGeom>
        </p:spPr>
      </p:pic>
    </p:spTree>
    <p:extLst>
      <p:ext uri="{BB962C8B-B14F-4D97-AF65-F5344CB8AC3E}">
        <p14:creationId xmlns:p14="http://schemas.microsoft.com/office/powerpoint/2010/main" val="765100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34BC43-E6A1-4EE7-81CF-AA8581D372C6}"/>
              </a:ext>
            </a:extLst>
          </p:cNvPr>
          <p:cNvSpPr>
            <a:spLocks noGrp="1"/>
          </p:cNvSpPr>
          <p:nvPr>
            <p:ph type="title"/>
          </p:nvPr>
        </p:nvSpPr>
        <p:spPr>
          <a:xfrm>
            <a:off x="2185470" y="4332587"/>
            <a:ext cx="8534400" cy="2194822"/>
          </a:xfrm>
        </p:spPr>
        <p:txBody>
          <a:bodyPr>
            <a:normAutofit/>
          </a:bodyPr>
          <a:lstStyle/>
          <a:p>
            <a:r>
              <a:rPr lang="es-AR" sz="2000" b="1" dirty="0">
                <a:solidFill>
                  <a:schemeClr val="bg1"/>
                </a:solidFill>
                <a:effectLst>
                  <a:outerShdw blurRad="38100" dist="38100" dir="2700000" algn="tl">
                    <a:srgbClr val="000000">
                      <a:alpha val="43137"/>
                    </a:srgbClr>
                  </a:outerShdw>
                </a:effectLst>
              </a:rPr>
              <a:t>Pagina Principal del proyecto web comedores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cuenta con 3 opciones principales de navegabilidad</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quienes somos – donaciones – contacto</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2C5C6C30-5717-44AC-82FB-7C02D8FC55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3561" y="200726"/>
            <a:ext cx="9799916" cy="3829930"/>
          </a:xfrm>
        </p:spPr>
      </p:pic>
    </p:spTree>
    <p:extLst>
      <p:ext uri="{BB962C8B-B14F-4D97-AF65-F5344CB8AC3E}">
        <p14:creationId xmlns:p14="http://schemas.microsoft.com/office/powerpoint/2010/main" val="762904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D012B8-9073-4BA0-9CA3-3F123C9BF81A}"/>
              </a:ext>
            </a:extLst>
          </p:cNvPr>
          <p:cNvSpPr>
            <a:spLocks noGrp="1"/>
          </p:cNvSpPr>
          <p:nvPr>
            <p:ph type="title"/>
          </p:nvPr>
        </p:nvSpPr>
        <p:spPr>
          <a:xfrm>
            <a:off x="332933" y="4178106"/>
            <a:ext cx="11526131" cy="2416126"/>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La pagina web quienes somos:</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tiene una introducción que explica los valores que movilizan la creación del proyecto solidario.</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En la parte inferior tiene dos accesos de navegabilidad (direccionalidad)</a:t>
            </a:r>
            <a:br>
              <a:rPr lang="es-AR" sz="2200" b="1" dirty="0">
                <a:solidFill>
                  <a:schemeClr val="bg1"/>
                </a:solidFill>
                <a:effectLst>
                  <a:outerShdw blurRad="38100" dist="38100" dir="2700000" algn="tl">
                    <a:srgbClr val="000000">
                      <a:alpha val="43137"/>
                    </a:srgbClr>
                  </a:outerShdw>
                </a:effectLst>
              </a:rPr>
            </a:br>
            <a:r>
              <a:rPr lang="es-AR" sz="2200" b="1" dirty="0">
                <a:solidFill>
                  <a:srgbClr val="FF0000"/>
                </a:solidFill>
                <a:effectLst>
                  <a:outerShdw blurRad="38100" dist="38100" dir="2700000" algn="tl">
                    <a:srgbClr val="000000">
                      <a:alpha val="43137"/>
                    </a:srgbClr>
                  </a:outerShdw>
                </a:effectLst>
              </a:rPr>
              <a:t>donaciones</a:t>
            </a:r>
            <a:r>
              <a:rPr lang="es-AR" sz="2200" b="1" dirty="0">
                <a:solidFill>
                  <a:schemeClr val="bg1"/>
                </a:solidFill>
                <a:effectLst>
                  <a:outerShdw blurRad="38100" dist="38100" dir="2700000" algn="tl">
                    <a:srgbClr val="000000">
                      <a:alpha val="43137"/>
                    </a:srgbClr>
                  </a:outerShdw>
                </a:effectLst>
              </a:rPr>
              <a:t> – </a:t>
            </a:r>
            <a:r>
              <a:rPr lang="es-AR" sz="2200" b="1" dirty="0">
                <a:solidFill>
                  <a:srgbClr val="FF0000"/>
                </a:solidFill>
                <a:effectLst>
                  <a:outerShdw blurRad="38100" dist="38100" dir="2700000" algn="tl">
                    <a:srgbClr val="000000">
                      <a:alpha val="43137"/>
                    </a:srgbClr>
                  </a:outerShdw>
                </a:effectLst>
              </a:rPr>
              <a:t>volver a la pagina principal</a:t>
            </a:r>
            <a:r>
              <a:rPr lang="es-AR" sz="22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AB9DA106-49DB-4BA7-BCB2-102206ECBB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92837" y="263768"/>
            <a:ext cx="5866228" cy="3614739"/>
          </a:xfrm>
        </p:spPr>
      </p:pic>
      <p:pic>
        <p:nvPicPr>
          <p:cNvPr id="7" name="Imagen 6">
            <a:extLst>
              <a:ext uri="{FF2B5EF4-FFF2-40B4-BE49-F238E27FC236}">
                <a16:creationId xmlns:a16="http://schemas.microsoft.com/office/drawing/2014/main" id="{9887B1E2-AFF9-4CAA-AF5A-B50E3F81C2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934" y="263769"/>
            <a:ext cx="5251939" cy="3614739"/>
          </a:xfrm>
          <a:prstGeom prst="rect">
            <a:avLst/>
          </a:prstGeom>
        </p:spPr>
      </p:pic>
    </p:spTree>
    <p:extLst>
      <p:ext uri="{BB962C8B-B14F-4D97-AF65-F5344CB8AC3E}">
        <p14:creationId xmlns:p14="http://schemas.microsoft.com/office/powerpoint/2010/main" val="924345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28FAE2-713B-4930-B1C6-A3B3E61A7E7C}"/>
              </a:ext>
            </a:extLst>
          </p:cNvPr>
          <p:cNvSpPr>
            <a:spLocks noGrp="1"/>
          </p:cNvSpPr>
          <p:nvPr>
            <p:ph type="title"/>
          </p:nvPr>
        </p:nvSpPr>
        <p:spPr>
          <a:xfrm>
            <a:off x="684211" y="4487332"/>
            <a:ext cx="11048243" cy="2187788"/>
          </a:xfrm>
        </p:spPr>
        <p:txBody>
          <a:bodyPr>
            <a:normAutofit/>
          </a:bodyPr>
          <a:lstStyle/>
          <a:p>
            <a:r>
              <a:rPr lang="es-AR" sz="2000" b="1" dirty="0">
                <a:solidFill>
                  <a:schemeClr val="bg1"/>
                </a:solidFill>
                <a:effectLst>
                  <a:outerShdw blurRad="38100" dist="38100" dir="2700000" algn="tl">
                    <a:srgbClr val="000000">
                      <a:alpha val="43137"/>
                    </a:srgbClr>
                  </a:outerShdw>
                </a:effectLst>
              </a:rPr>
              <a:t>La pagina de contacto cuenta con un formulario web:</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el mismo presenta los campos correspondientes para ser completados por el usuario:</a:t>
            </a:r>
          </a:p>
        </p:txBody>
      </p:sp>
      <p:pic>
        <p:nvPicPr>
          <p:cNvPr id="5" name="Marcador de contenido 4">
            <a:extLst>
              <a:ext uri="{FF2B5EF4-FFF2-40B4-BE49-F238E27FC236}">
                <a16:creationId xmlns:a16="http://schemas.microsoft.com/office/drawing/2014/main" id="{FEFA83FD-1AAC-447B-ACB7-0FF64A0D7C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8912" y="182880"/>
            <a:ext cx="9596091" cy="4103590"/>
          </a:xfrm>
        </p:spPr>
      </p:pic>
    </p:spTree>
    <p:extLst>
      <p:ext uri="{BB962C8B-B14F-4D97-AF65-F5344CB8AC3E}">
        <p14:creationId xmlns:p14="http://schemas.microsoft.com/office/powerpoint/2010/main" val="506783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A89517-2CBA-418A-985B-0FFF56F2E193}"/>
              </a:ext>
            </a:extLst>
          </p:cNvPr>
          <p:cNvSpPr>
            <a:spLocks noGrp="1"/>
          </p:cNvSpPr>
          <p:nvPr>
            <p:ph type="title"/>
          </p:nvPr>
        </p:nvSpPr>
        <p:spPr>
          <a:xfrm>
            <a:off x="1055077" y="4234375"/>
            <a:ext cx="10255348" cy="2264899"/>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El formulario web contacto presenta validaciones de campos:</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si el usuario no cumple con las validaciones el formulario no es valido, por lo que no es enviado (</a:t>
            </a:r>
            <a:r>
              <a:rPr lang="es-AR" sz="2200" b="1" dirty="0">
                <a:solidFill>
                  <a:srgbClr val="FF0000"/>
                </a:solidFill>
                <a:effectLst>
                  <a:outerShdw blurRad="38100" dist="38100" dir="2700000" algn="tl">
                    <a:srgbClr val="000000">
                      <a:alpha val="43137"/>
                    </a:srgbClr>
                  </a:outerShdw>
                </a:effectLst>
              </a:rPr>
              <a:t>Como se observa en la imagen error y se detallan los mismos</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Caso contrario si la validación es correcta el formulario se </a:t>
            </a:r>
            <a:r>
              <a:rPr lang="es-AR" sz="2200" b="1" dirty="0">
                <a:solidFill>
                  <a:srgbClr val="FF0000"/>
                </a:solidFill>
                <a:effectLst>
                  <a:outerShdw blurRad="38100" dist="38100" dir="2700000" algn="tl">
                    <a:srgbClr val="000000">
                      <a:alpha val="43137"/>
                    </a:srgbClr>
                  </a:outerShdw>
                </a:effectLst>
              </a:rPr>
              <a:t>envía</a:t>
            </a:r>
            <a:r>
              <a:rPr lang="es-AR" sz="22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A2A480F4-0C41-42E9-9990-BB639F2D86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9297" y="193431"/>
            <a:ext cx="8193406" cy="3801794"/>
          </a:xfrm>
        </p:spPr>
      </p:pic>
    </p:spTree>
    <p:extLst>
      <p:ext uri="{BB962C8B-B14F-4D97-AF65-F5344CB8AC3E}">
        <p14:creationId xmlns:p14="http://schemas.microsoft.com/office/powerpoint/2010/main" val="1190560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E66504-9176-4175-948E-698E3343D3B8}"/>
              </a:ext>
            </a:extLst>
          </p:cNvPr>
          <p:cNvSpPr>
            <a:spLocks noGrp="1"/>
          </p:cNvSpPr>
          <p:nvPr>
            <p:ph type="title"/>
          </p:nvPr>
        </p:nvSpPr>
        <p:spPr>
          <a:xfrm>
            <a:off x="984738" y="4810889"/>
            <a:ext cx="10733650" cy="1927536"/>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se completa correctamente cumpliendo todas las validaciones: (</a:t>
            </a:r>
            <a:r>
              <a:rPr lang="es-AR" sz="2000" b="1" dirty="0">
                <a:solidFill>
                  <a:srgbClr val="FF0000"/>
                </a:solidFill>
                <a:effectLst>
                  <a:outerShdw blurRad="38100" dist="38100" dir="2700000" algn="tl">
                    <a:srgbClr val="000000">
                      <a:alpha val="43137"/>
                    </a:srgbClr>
                  </a:outerShdw>
                </a:effectLst>
              </a:rPr>
              <a:t>formato mail – formato celular- campos texto, email y validación iguales, </a:t>
            </a:r>
            <a:r>
              <a:rPr lang="es-AR" sz="2000" b="1" dirty="0" err="1">
                <a:solidFill>
                  <a:srgbClr val="FF0000"/>
                </a:solidFill>
                <a:effectLst>
                  <a:outerShdw blurRad="38100" dist="38100" dir="2700000" algn="tl">
                    <a:srgbClr val="000000">
                      <a:alpha val="43137"/>
                    </a:srgbClr>
                  </a:outerShdw>
                </a:effectLst>
              </a:rPr>
              <a:t>etc</a:t>
            </a:r>
            <a:r>
              <a:rPr lang="es-AR" sz="20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endParaRPr lang="es-AR" sz="22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EDB976FA-876D-48CD-826F-8A2E382A9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9225" y="276774"/>
            <a:ext cx="9024424" cy="4187787"/>
          </a:xfrm>
        </p:spPr>
      </p:pic>
    </p:spTree>
    <p:extLst>
      <p:ext uri="{BB962C8B-B14F-4D97-AF65-F5344CB8AC3E}">
        <p14:creationId xmlns:p14="http://schemas.microsoft.com/office/powerpoint/2010/main" val="615090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9DEA93-DF68-462D-88D0-F076072239CB}"/>
              </a:ext>
            </a:extLst>
          </p:cNvPr>
          <p:cNvSpPr>
            <a:spLocks noGrp="1"/>
          </p:cNvSpPr>
          <p:nvPr>
            <p:ph type="title"/>
          </p:nvPr>
        </p:nvSpPr>
        <p:spPr>
          <a:xfrm>
            <a:off x="1167619" y="4571738"/>
            <a:ext cx="10269415" cy="1938086"/>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el envió correcto de formulario web contacto.</a:t>
            </a: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53B902E5-D438-4544-AFA8-BF18D1964B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7179" y="348176"/>
            <a:ext cx="8137641" cy="4223562"/>
          </a:xfrm>
        </p:spPr>
      </p:pic>
    </p:spTree>
    <p:extLst>
      <p:ext uri="{BB962C8B-B14F-4D97-AF65-F5344CB8AC3E}">
        <p14:creationId xmlns:p14="http://schemas.microsoft.com/office/powerpoint/2010/main" val="3046851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17F443-4111-4802-BE20-9F28631459FA}"/>
              </a:ext>
            </a:extLst>
          </p:cNvPr>
          <p:cNvSpPr>
            <a:spLocks noGrp="1"/>
          </p:cNvSpPr>
          <p:nvPr>
            <p:ph type="title"/>
          </p:nvPr>
        </p:nvSpPr>
        <p:spPr>
          <a:xfrm>
            <a:off x="1828800" y="3829315"/>
            <a:ext cx="8534400" cy="2276063"/>
          </a:xfrm>
        </p:spPr>
        <p:txBody>
          <a:bodyPr>
            <a:normAutofit/>
          </a:bodyPr>
          <a:lstStyle/>
          <a:p>
            <a:r>
              <a:rPr lang="es-AR" sz="2000" b="1" dirty="0">
                <a:solidFill>
                  <a:schemeClr val="bg1"/>
                </a:solidFill>
                <a:effectLst>
                  <a:outerShdw blurRad="38100" dist="38100" dir="2700000" algn="tl">
                    <a:srgbClr val="000000">
                      <a:alpha val="43137"/>
                    </a:srgbClr>
                  </a:outerShdw>
                </a:effectLst>
              </a:rPr>
              <a:t>Se cargan los datos correctamente en la base de datos, entidad (tabla)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Gestionado por medio del </a:t>
            </a:r>
            <a:r>
              <a:rPr lang="es-AR" sz="2000" b="1" dirty="0" err="1">
                <a:solidFill>
                  <a:schemeClr val="bg1"/>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contacto y conector </a:t>
            </a:r>
            <a:r>
              <a:rPr lang="es-AR" sz="2000" b="1" dirty="0" err="1">
                <a:solidFill>
                  <a:schemeClr val="bg1"/>
                </a:solidFill>
                <a:effectLst>
                  <a:outerShdw blurRad="38100" dist="38100" dir="2700000" algn="tl">
                    <a:srgbClr val="000000">
                      <a:alpha val="43137"/>
                    </a:srgbClr>
                  </a:outerShdw>
                </a:effectLst>
              </a:rPr>
              <a:t>mysql.data</a:t>
            </a:r>
            <a:r>
              <a:rPr lang="es-AR" sz="2000" b="1" dirty="0">
                <a:solidFill>
                  <a:schemeClr val="bg1"/>
                </a:solidFill>
                <a:effectLst>
                  <a:outerShdw blurRad="38100" dist="38100" dir="2700000" algn="tl">
                    <a:srgbClr val="000000">
                      <a:alpha val="43137"/>
                    </a:srgbClr>
                  </a:outerShdw>
                </a:effectLst>
              </a:rPr>
              <a:t> (asp.net), sumado a las funciones de interacción de la pagina web. </a:t>
            </a:r>
          </a:p>
        </p:txBody>
      </p:sp>
      <p:pic>
        <p:nvPicPr>
          <p:cNvPr id="5" name="Marcador de contenido 4">
            <a:extLst>
              <a:ext uri="{FF2B5EF4-FFF2-40B4-BE49-F238E27FC236}">
                <a16:creationId xmlns:a16="http://schemas.microsoft.com/office/drawing/2014/main" id="{B6FA0FA1-3DE1-4EEC-81B7-F8AF2FAD80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4946" y="653554"/>
            <a:ext cx="9442108" cy="2375132"/>
          </a:xfrm>
        </p:spPr>
      </p:pic>
    </p:spTree>
    <p:extLst>
      <p:ext uri="{BB962C8B-B14F-4D97-AF65-F5344CB8AC3E}">
        <p14:creationId xmlns:p14="http://schemas.microsoft.com/office/powerpoint/2010/main" val="1126539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DAC491-2575-4201-8C7D-7863BA3BB058}"/>
              </a:ext>
            </a:extLst>
          </p:cNvPr>
          <p:cNvSpPr>
            <a:spLocks noGrp="1"/>
          </p:cNvSpPr>
          <p:nvPr>
            <p:ph type="title"/>
          </p:nvPr>
        </p:nvSpPr>
        <p:spPr>
          <a:xfrm>
            <a:off x="628149" y="4252194"/>
            <a:ext cx="10935702" cy="2415892"/>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en el mismo momento que se valida el formulario contacto y se cargan los datos en la BD, se conecta con una cuenta ficticia de Mail (</a:t>
            </a:r>
            <a:r>
              <a:rPr lang="es-AR" sz="2200" b="1" dirty="0" err="1">
                <a:solidFill>
                  <a:schemeClr val="bg1"/>
                </a:solidFill>
                <a:effectLst>
                  <a:outerShdw blurRad="38100" dist="38100" dir="2700000" algn="tl">
                    <a:srgbClr val="000000">
                      <a:alpha val="43137"/>
                    </a:srgbClr>
                  </a:outerShdw>
                </a:effectLst>
              </a:rPr>
              <a:t>gmail</a:t>
            </a:r>
            <a:r>
              <a:rPr lang="es-AR" sz="2200" b="1" dirty="0">
                <a:solidFill>
                  <a:schemeClr val="bg1"/>
                </a:solidFill>
                <a:effectLst>
                  <a:outerShdw blurRad="38100" dist="38100" dir="2700000" algn="tl">
                    <a:srgbClr val="000000">
                      <a:alpha val="43137"/>
                    </a:srgbClr>
                  </a:outerShdw>
                </a:effectLst>
              </a:rPr>
              <a:t>) correspondiente al </a:t>
            </a:r>
            <a:r>
              <a:rPr lang="es-AR" sz="2200" b="1" dirty="0" err="1">
                <a:solidFill>
                  <a:schemeClr val="bg1"/>
                </a:solidFill>
                <a:effectLst>
                  <a:outerShdw blurRad="38100" dist="38100" dir="2700000" algn="tl">
                    <a:srgbClr val="000000">
                      <a:alpha val="43137"/>
                    </a:srgbClr>
                  </a:outerShdw>
                </a:effectLst>
              </a:rPr>
              <a:t>admin</a:t>
            </a:r>
            <a:r>
              <a:rPr lang="es-AR" sz="2200" b="1" dirty="0">
                <a:solidFill>
                  <a:schemeClr val="bg1"/>
                </a:solidFill>
                <a:effectLst>
                  <a:outerShdw blurRad="38100" dist="38100" dir="2700000" algn="tl">
                    <a:srgbClr val="000000">
                      <a:alpha val="43137"/>
                    </a:srgbClr>
                  </a:outerShdw>
                </a:effectLst>
              </a:rPr>
              <a:t> de la pagina web, y se recibe por mail el aviso y todos los datos correspondientes al contacto ingresado.  </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Correo: </a:t>
            </a:r>
            <a:r>
              <a:rPr lang="es-AR" sz="2200" b="1" dirty="0">
                <a:solidFill>
                  <a:srgbClr val="FF0000"/>
                </a:solidFill>
                <a:effectLst>
                  <a:outerShdw blurRad="38100" dist="38100" dir="2700000" algn="tl">
                    <a:srgbClr val="000000">
                      <a:alpha val="43137"/>
                    </a:srgbClr>
                  </a:outerShdw>
                </a:effectLst>
                <a:hlinkClick r:id="rId2">
                  <a:extLst>
                    <a:ext uri="{A12FA001-AC4F-418D-AE19-62706E023703}">
                      <ahyp:hlinkClr xmlns:ahyp="http://schemas.microsoft.com/office/drawing/2018/hyperlinkcolor" val="tx"/>
                    </a:ext>
                  </a:extLst>
                </a:hlinkClick>
              </a:rPr>
              <a:t>martinargumedo2017@gmail.com</a:t>
            </a:r>
            <a:r>
              <a:rPr lang="es-AR" sz="2200" b="1" dirty="0">
                <a:solidFill>
                  <a:srgbClr val="FF0000"/>
                </a:solidFill>
                <a:effectLst>
                  <a:outerShdw blurRad="38100" dist="38100" dir="2700000" algn="tl">
                    <a:srgbClr val="000000">
                      <a:alpha val="43137"/>
                    </a:srgbClr>
                  </a:outerShdw>
                </a:effectLst>
              </a:rPr>
              <a:t> </a:t>
            </a:r>
            <a:br>
              <a:rPr lang="es-AR" sz="2200" b="1" dirty="0">
                <a:solidFill>
                  <a:srgbClr val="FF0000"/>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contraseña: </a:t>
            </a:r>
            <a:r>
              <a:rPr lang="es-AR" sz="2200" b="1" dirty="0">
                <a:solidFill>
                  <a:srgbClr val="FF0000"/>
                </a:solidFill>
                <a:effectLst>
                  <a:outerShdw blurRad="38100" dist="38100" dir="2700000" algn="tl">
                    <a:srgbClr val="000000">
                      <a:alpha val="43137"/>
                    </a:srgbClr>
                  </a:outerShdw>
                </a:effectLst>
              </a:rPr>
              <a:t>kolton11</a:t>
            </a:r>
            <a:br>
              <a:rPr lang="es-AR" sz="2200" b="1" dirty="0">
                <a:solidFill>
                  <a:srgbClr val="FF0000"/>
                </a:solidFill>
                <a:effectLst>
                  <a:outerShdw blurRad="38100" dist="38100" dir="2700000" algn="tl">
                    <a:srgbClr val="000000">
                      <a:alpha val="43137"/>
                    </a:srgbClr>
                  </a:outerShdw>
                </a:effectLst>
              </a:rPr>
            </a:br>
            <a:endParaRPr lang="es-AR" sz="22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3211117A-FB7F-4727-AEC4-3DCCC9F9AE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3019" y="368781"/>
            <a:ext cx="8534400" cy="3626444"/>
          </a:xfrm>
        </p:spPr>
      </p:pic>
    </p:spTree>
    <p:extLst>
      <p:ext uri="{BB962C8B-B14F-4D97-AF65-F5344CB8AC3E}">
        <p14:creationId xmlns:p14="http://schemas.microsoft.com/office/powerpoint/2010/main" val="2773968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0AE1DE-52A0-4225-99F5-6C63DD6F7800}"/>
              </a:ext>
            </a:extLst>
          </p:cNvPr>
          <p:cNvSpPr>
            <a:spLocks noGrp="1"/>
          </p:cNvSpPr>
          <p:nvPr>
            <p:ph type="title"/>
          </p:nvPr>
        </p:nvSpPr>
        <p:spPr>
          <a:xfrm>
            <a:off x="1828799" y="2391246"/>
            <a:ext cx="8534400" cy="3643794"/>
          </a:xfrm>
        </p:spPr>
        <p:txBody>
          <a:bodyPr>
            <a:normAutofit/>
          </a:bodyPr>
          <a:lstStyle/>
          <a:p>
            <a:r>
              <a:rPr lang="es-AR" sz="2000" b="1" dirty="0">
                <a:solidFill>
                  <a:schemeClr val="bg1"/>
                </a:solidFill>
                <a:effectLst>
                  <a:outerShdw blurRad="38100" dist="38100" dir="2700000" algn="tl">
                    <a:srgbClr val="000000">
                      <a:alpha val="43137"/>
                    </a:srgbClr>
                  </a:outerShdw>
                </a:effectLst>
              </a:rPr>
              <a:t>EL proyecto red solidaria Mendoza, desarrollo (Aplicación) web se gestiona con los conocimientos adquiridos por integrantes del grupo en las materias de </a:t>
            </a:r>
            <a:r>
              <a:rPr lang="es-AR" sz="2000" b="1" dirty="0">
                <a:solidFill>
                  <a:srgbClr val="FF0000"/>
                </a:solidFill>
                <a:effectLst>
                  <a:outerShdw blurRad="38100" dist="38100" dir="2700000" algn="tl">
                    <a:srgbClr val="000000">
                      <a:alpha val="43137"/>
                    </a:srgbClr>
                  </a:outerShdw>
                </a:effectLst>
              </a:rPr>
              <a:t>laboratorio 3 y programación 3 </a:t>
            </a:r>
            <a:r>
              <a:rPr lang="es-AR" sz="2000" b="1" dirty="0">
                <a:solidFill>
                  <a:schemeClr val="bg1"/>
                </a:solidFill>
                <a:effectLst>
                  <a:outerShdw blurRad="38100" dist="38100" dir="2700000" algn="tl">
                    <a:srgbClr val="000000">
                      <a:alpha val="43137"/>
                    </a:srgbClr>
                  </a:outerShdw>
                </a:effectLst>
              </a:rPr>
              <a:t>correspondientes al tercer semestre de la carrera, permitiendo obtener los conocimientos necesarios para iniciarnos en el mundo de la programación y DESARROLLO web. </a:t>
            </a:r>
          </a:p>
        </p:txBody>
      </p:sp>
      <p:pic>
        <p:nvPicPr>
          <p:cNvPr id="5" name="Marcador de contenido 4">
            <a:extLst>
              <a:ext uri="{FF2B5EF4-FFF2-40B4-BE49-F238E27FC236}">
                <a16:creationId xmlns:a16="http://schemas.microsoft.com/office/drawing/2014/main" id="{C2304AC4-2099-4C94-81E4-C21420815B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6161" y="295421"/>
            <a:ext cx="5819677" cy="2264899"/>
          </a:xfrm>
        </p:spPr>
      </p:pic>
    </p:spTree>
    <p:extLst>
      <p:ext uri="{BB962C8B-B14F-4D97-AF65-F5344CB8AC3E}">
        <p14:creationId xmlns:p14="http://schemas.microsoft.com/office/powerpoint/2010/main" val="3587891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DE209D-06C7-48DC-83E0-1C4CC6DE2262}"/>
              </a:ext>
            </a:extLst>
          </p:cNvPr>
          <p:cNvSpPr>
            <a:spLocks noGrp="1"/>
          </p:cNvSpPr>
          <p:nvPr>
            <p:ph type="title"/>
          </p:nvPr>
        </p:nvSpPr>
        <p:spPr>
          <a:xfrm>
            <a:off x="684211" y="4487332"/>
            <a:ext cx="10879431" cy="2149102"/>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La pagina donaciones presenta un formulario de Loguin para el acceso en caso de estar registrado (completando los campos de </a:t>
            </a:r>
            <a:r>
              <a:rPr lang="es-AR" sz="2200" b="1" dirty="0">
                <a:solidFill>
                  <a:srgbClr val="FF0000"/>
                </a:solidFill>
                <a:effectLst>
                  <a:outerShdw blurRad="38100" dist="38100" dir="2700000" algn="tl">
                    <a:srgbClr val="000000">
                      <a:alpha val="43137"/>
                    </a:srgbClr>
                  </a:outerShdw>
                </a:effectLst>
              </a:rPr>
              <a:t>usuario y contraseña</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Si uno no se encuentra registrado puede ingresar por </a:t>
            </a:r>
            <a:r>
              <a:rPr lang="es-AR" sz="2200" b="1" dirty="0">
                <a:solidFill>
                  <a:srgbClr val="FF0000"/>
                </a:solidFill>
                <a:effectLst>
                  <a:outerShdw blurRad="38100" dist="38100" dir="2700000" algn="tl">
                    <a:srgbClr val="000000">
                      <a:alpha val="43137"/>
                    </a:srgbClr>
                  </a:outerShdw>
                </a:effectLst>
              </a:rPr>
              <a:t>registrar usuario.</a:t>
            </a:r>
            <a:br>
              <a:rPr lang="es-AR" sz="2200" b="1" dirty="0">
                <a:solidFill>
                  <a:srgbClr val="FF0000"/>
                </a:solidFill>
                <a:effectLst>
                  <a:outerShdw blurRad="38100" dist="38100" dir="2700000" algn="tl">
                    <a:srgbClr val="000000">
                      <a:alpha val="43137"/>
                    </a:srgbClr>
                  </a:outerShdw>
                </a:effectLst>
              </a:rPr>
            </a:br>
            <a:br>
              <a:rPr lang="es-AR" sz="2200" b="1" dirty="0">
                <a:solidFill>
                  <a:srgbClr val="FF0000"/>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En la parte inferior permite regresar a la pagina principal </a:t>
            </a:r>
            <a:r>
              <a:rPr lang="es-AR" sz="2200" b="1" dirty="0">
                <a:solidFill>
                  <a:srgbClr val="FF0000"/>
                </a:solidFill>
                <a:effectLst>
                  <a:outerShdw blurRad="38100" dist="38100" dir="2700000" algn="tl">
                    <a:srgbClr val="000000">
                      <a:alpha val="43137"/>
                    </a:srgbClr>
                  </a:outerShdw>
                </a:effectLst>
              </a:rPr>
              <a:t>(hipervínculo)</a:t>
            </a:r>
          </a:p>
        </p:txBody>
      </p:sp>
      <p:pic>
        <p:nvPicPr>
          <p:cNvPr id="5" name="Marcador de contenido 4">
            <a:extLst>
              <a:ext uri="{FF2B5EF4-FFF2-40B4-BE49-F238E27FC236}">
                <a16:creationId xmlns:a16="http://schemas.microsoft.com/office/drawing/2014/main" id="{B79E5108-ECD9-4BDD-9FA9-224797447E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6304" y="221566"/>
            <a:ext cx="8310398" cy="3886200"/>
          </a:xfrm>
        </p:spPr>
      </p:pic>
    </p:spTree>
    <p:extLst>
      <p:ext uri="{BB962C8B-B14F-4D97-AF65-F5344CB8AC3E}">
        <p14:creationId xmlns:p14="http://schemas.microsoft.com/office/powerpoint/2010/main" val="4092097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F4456-2CDF-42B5-8DA5-2C5CAE35CFD7}"/>
              </a:ext>
            </a:extLst>
          </p:cNvPr>
          <p:cNvSpPr>
            <a:spLocks noGrp="1"/>
          </p:cNvSpPr>
          <p:nvPr>
            <p:ph type="title"/>
          </p:nvPr>
        </p:nvSpPr>
        <p:spPr>
          <a:xfrm>
            <a:off x="719589" y="4599874"/>
            <a:ext cx="10752822" cy="2054144"/>
          </a:xfrm>
        </p:spPr>
        <p:txBody>
          <a:bodyPr>
            <a:normAutofit/>
          </a:bodyPr>
          <a:lstStyle/>
          <a:p>
            <a:r>
              <a:rPr lang="es-AR" sz="2000" b="1" dirty="0">
                <a:solidFill>
                  <a:schemeClr val="bg1"/>
                </a:solidFill>
                <a:effectLst>
                  <a:outerShdw blurRad="38100" dist="38100" dir="2700000" algn="tl">
                    <a:srgbClr val="000000">
                      <a:alpha val="43137"/>
                    </a:srgbClr>
                  </a:outerShdw>
                </a:effectLst>
              </a:rPr>
              <a:t>Pagina Principal para registrar usuarios nuevos, permite registrar una </a:t>
            </a:r>
            <a:r>
              <a:rPr lang="es-AR" sz="2000" b="1" dirty="0">
                <a:solidFill>
                  <a:srgbClr val="FF0000"/>
                </a:solidFill>
                <a:effectLst>
                  <a:outerShdw blurRad="38100" dist="38100" dir="2700000" algn="tl">
                    <a:srgbClr val="000000">
                      <a:alpha val="43137"/>
                    </a:srgbClr>
                  </a:outerShdw>
                </a:effectLst>
              </a:rPr>
              <a:t>persona (individuo) o una empresa</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7550E445-AB52-450B-A525-038DF90CEA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6242" y="364263"/>
            <a:ext cx="8243850" cy="4012810"/>
          </a:xfrm>
        </p:spPr>
      </p:pic>
    </p:spTree>
    <p:extLst>
      <p:ext uri="{BB962C8B-B14F-4D97-AF65-F5344CB8AC3E}">
        <p14:creationId xmlns:p14="http://schemas.microsoft.com/office/powerpoint/2010/main" val="28733877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31C79C-6360-428A-95F3-FD74913320AD}"/>
              </a:ext>
            </a:extLst>
          </p:cNvPr>
          <p:cNvSpPr>
            <a:spLocks noGrp="1"/>
          </p:cNvSpPr>
          <p:nvPr>
            <p:ph type="title"/>
          </p:nvPr>
        </p:nvSpPr>
        <p:spPr>
          <a:xfrm>
            <a:off x="698280" y="4234376"/>
            <a:ext cx="10809092" cy="2387990"/>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de registro de persona, presenta los campos que serán validados antes de permitir el envió correcto del mismo.</a:t>
            </a:r>
          </a:p>
        </p:txBody>
      </p:sp>
      <p:pic>
        <p:nvPicPr>
          <p:cNvPr id="5" name="Marcador de contenido 4">
            <a:extLst>
              <a:ext uri="{FF2B5EF4-FFF2-40B4-BE49-F238E27FC236}">
                <a16:creationId xmlns:a16="http://schemas.microsoft.com/office/drawing/2014/main" id="{2C98D06B-5C09-495E-A817-042963EF30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76167" y="235634"/>
            <a:ext cx="8107315" cy="3801794"/>
          </a:xfrm>
        </p:spPr>
      </p:pic>
    </p:spTree>
    <p:extLst>
      <p:ext uri="{BB962C8B-B14F-4D97-AF65-F5344CB8AC3E}">
        <p14:creationId xmlns:p14="http://schemas.microsoft.com/office/powerpoint/2010/main" val="21807176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6C080E-DD7B-491B-927F-4C7077542DAF}"/>
              </a:ext>
            </a:extLst>
          </p:cNvPr>
          <p:cNvSpPr>
            <a:spLocks noGrp="1"/>
          </p:cNvSpPr>
          <p:nvPr>
            <p:ph type="title"/>
          </p:nvPr>
        </p:nvSpPr>
        <p:spPr>
          <a:xfrm>
            <a:off x="473195" y="4037428"/>
            <a:ext cx="11090447" cy="2613074"/>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al ser completado de forma incorrecta notifica los errores (</a:t>
            </a:r>
            <a:r>
              <a:rPr lang="es-AR" sz="2000" b="1" dirty="0">
                <a:solidFill>
                  <a:srgbClr val="FF0000"/>
                </a:solidFill>
                <a:effectLst>
                  <a:outerShdw blurRad="38100" dist="38100" dir="2700000" algn="tl">
                    <a:srgbClr val="000000">
                      <a:alpha val="43137"/>
                    </a:srgbClr>
                  </a:outerShdw>
                </a:effectLst>
              </a:rPr>
              <a:t>campo inferior rojo</a:t>
            </a:r>
            <a:r>
              <a:rPr lang="es-AR" sz="2000" b="1" dirty="0">
                <a:solidFill>
                  <a:schemeClr val="bg1"/>
                </a:solidFill>
                <a:effectLst>
                  <a:outerShdw blurRad="38100" dist="38100" dir="2700000" algn="tl">
                    <a:srgbClr val="000000">
                      <a:alpha val="43137"/>
                    </a:srgbClr>
                  </a:outerShdw>
                </a:effectLst>
              </a:rPr>
              <a:t>) no dando cumplimiento a las validaciones.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a:t>
            </a:r>
            <a:r>
              <a:rPr lang="es-AR" sz="2000" b="1" dirty="0">
                <a:solidFill>
                  <a:srgbClr val="FF0000"/>
                </a:solidFill>
                <a:effectLst>
                  <a:outerShdw blurRad="38100" dist="38100" dir="2700000" algn="tl">
                    <a:srgbClr val="000000">
                      <a:alpha val="43137"/>
                    </a:srgbClr>
                  </a:outerShdw>
                </a:effectLst>
              </a:rPr>
              <a:t>ingresar valores numéricos en el nombre – apellido, ingresar caracteres de texto en el </a:t>
            </a:r>
            <a:r>
              <a:rPr lang="es-AR" sz="2000" b="1" dirty="0" err="1">
                <a:solidFill>
                  <a:srgbClr val="FF0000"/>
                </a:solidFill>
                <a:effectLst>
                  <a:outerShdw blurRad="38100" dist="38100" dir="2700000" algn="tl">
                    <a:srgbClr val="000000">
                      <a:alpha val="43137"/>
                    </a:srgbClr>
                  </a:outerShdw>
                </a:effectLst>
              </a:rPr>
              <a:t>dni</a:t>
            </a:r>
            <a:r>
              <a:rPr lang="es-AR" sz="2000" b="1" dirty="0">
                <a:solidFill>
                  <a:srgbClr val="FF0000"/>
                </a:solidFill>
                <a:effectLst>
                  <a:outerShdw blurRad="38100" dist="38100" dir="2700000" algn="tl">
                    <a:srgbClr val="000000">
                      <a:alpha val="43137"/>
                    </a:srgbClr>
                  </a:outerShdw>
                </a:effectLst>
              </a:rPr>
              <a:t>, ingresar en un formato incorrecto la contraseña.</a:t>
            </a: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9" name="Marcador de contenido 8">
            <a:extLst>
              <a:ext uri="{FF2B5EF4-FFF2-40B4-BE49-F238E27FC236}">
                <a16:creationId xmlns:a16="http://schemas.microsoft.com/office/drawing/2014/main" id="{1747EC79-F0CF-4CA6-A1E3-5311BC7C04A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75501" y="207498"/>
            <a:ext cx="7840998" cy="3614738"/>
          </a:xfrm>
        </p:spPr>
      </p:pic>
    </p:spTree>
    <p:extLst>
      <p:ext uri="{BB962C8B-B14F-4D97-AF65-F5344CB8AC3E}">
        <p14:creationId xmlns:p14="http://schemas.microsoft.com/office/powerpoint/2010/main" val="4178323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CB11A0-63C5-4A7E-A834-89C12FEF7BD5}"/>
              </a:ext>
            </a:extLst>
          </p:cNvPr>
          <p:cNvSpPr>
            <a:spLocks noGrp="1"/>
          </p:cNvSpPr>
          <p:nvPr>
            <p:ph type="title"/>
          </p:nvPr>
        </p:nvSpPr>
        <p:spPr>
          <a:xfrm>
            <a:off x="684211" y="4487332"/>
            <a:ext cx="10823577" cy="2022493"/>
          </a:xfrm>
        </p:spPr>
        <p:txBody>
          <a:bodyPr>
            <a:normAutofit/>
          </a:bodyPr>
          <a:lstStyle/>
          <a:p>
            <a:r>
              <a:rPr lang="es-AR" sz="2000" b="1" dirty="0">
                <a:solidFill>
                  <a:schemeClr val="bg1"/>
                </a:solidFill>
                <a:effectLst>
                  <a:outerShdw blurRad="38100" dist="38100" dir="2700000" algn="tl">
                    <a:srgbClr val="000000">
                      <a:alpha val="43137"/>
                    </a:srgbClr>
                  </a:outerShdw>
                </a:effectLst>
              </a:rPr>
              <a:t>Otra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implementada por parte de los desarrolladores de la aplicación web , es la de no permitir validar de forma correcta el formulario si se comprueba que el </a:t>
            </a:r>
            <a:r>
              <a:rPr lang="es-AR" sz="2000" b="1" dirty="0" err="1">
                <a:solidFill>
                  <a:srgbClr val="FF0000"/>
                </a:solidFill>
                <a:effectLst>
                  <a:outerShdw blurRad="38100" dist="38100" dir="2700000" algn="tl">
                    <a:srgbClr val="000000">
                      <a:alpha val="43137"/>
                    </a:srgbClr>
                  </a:outerShdw>
                </a:effectLst>
              </a:rPr>
              <a:t>dni</a:t>
            </a:r>
            <a:r>
              <a:rPr lang="es-AR" sz="2000" b="1" dirty="0">
                <a:solidFill>
                  <a:schemeClr val="bg1"/>
                </a:solidFill>
                <a:effectLst>
                  <a:outerShdw blurRad="38100" dist="38100" dir="2700000" algn="tl">
                    <a:srgbClr val="000000">
                      <a:alpha val="43137"/>
                    </a:srgbClr>
                  </a:outerShdw>
                </a:effectLst>
              </a:rPr>
              <a:t> (campo único) o el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(campo único) ingresado ya existen en la base de datos del proyecto.</a:t>
            </a:r>
          </a:p>
        </p:txBody>
      </p:sp>
      <p:pic>
        <p:nvPicPr>
          <p:cNvPr id="5" name="Marcador de contenido 4">
            <a:extLst>
              <a:ext uri="{FF2B5EF4-FFF2-40B4-BE49-F238E27FC236}">
                <a16:creationId xmlns:a16="http://schemas.microsoft.com/office/drawing/2014/main" id="{A3BE4369-AAFF-467E-B594-602081F01A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1" y="348175"/>
            <a:ext cx="5042891" cy="3614738"/>
          </a:xfrm>
        </p:spPr>
      </p:pic>
      <p:pic>
        <p:nvPicPr>
          <p:cNvPr id="7" name="Imagen 6">
            <a:extLst>
              <a:ext uri="{FF2B5EF4-FFF2-40B4-BE49-F238E27FC236}">
                <a16:creationId xmlns:a16="http://schemas.microsoft.com/office/drawing/2014/main" id="{5B58D45D-19B3-4725-A3BD-4256B4EB02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4529" y="348175"/>
            <a:ext cx="5163260" cy="3614738"/>
          </a:xfrm>
          <a:prstGeom prst="rect">
            <a:avLst/>
          </a:prstGeom>
        </p:spPr>
      </p:pic>
    </p:spTree>
    <p:extLst>
      <p:ext uri="{BB962C8B-B14F-4D97-AF65-F5344CB8AC3E}">
        <p14:creationId xmlns:p14="http://schemas.microsoft.com/office/powerpoint/2010/main" val="4070776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853198-279D-47C3-9655-4D5F1B5C28D9}"/>
              </a:ext>
            </a:extLst>
          </p:cNvPr>
          <p:cNvSpPr>
            <a:spLocks noGrp="1"/>
          </p:cNvSpPr>
          <p:nvPr>
            <p:ph type="title"/>
          </p:nvPr>
        </p:nvSpPr>
        <p:spPr>
          <a:xfrm>
            <a:off x="684212" y="4979965"/>
            <a:ext cx="11132650" cy="1666360"/>
          </a:xfrm>
        </p:spPr>
        <p:txBody>
          <a:bodyPr>
            <a:normAutofit/>
          </a:bodyPr>
          <a:lstStyle/>
          <a:p>
            <a:r>
              <a:rPr lang="es-AR" sz="2000" b="1" dirty="0">
                <a:solidFill>
                  <a:schemeClr val="bg1"/>
                </a:solidFill>
                <a:effectLst>
                  <a:outerShdw blurRad="38100" dist="38100" dir="2700000" algn="tl">
                    <a:srgbClr val="000000">
                      <a:alpha val="43137"/>
                    </a:srgbClr>
                  </a:outerShdw>
                </a:effectLst>
              </a:rPr>
              <a:t>Confirma el ingreso correcto de datos (</a:t>
            </a:r>
            <a:r>
              <a:rPr lang="es-AR" sz="2000" b="1" dirty="0">
                <a:solidFill>
                  <a:srgbClr val="FF0000"/>
                </a:solidFill>
                <a:effectLst>
                  <a:outerShdw blurRad="38100" dist="38100" dir="2700000" algn="tl">
                    <a:srgbClr val="000000">
                      <a:alpha val="43137"/>
                    </a:srgbClr>
                  </a:outerShdw>
                </a:effectLst>
              </a:rPr>
              <a:t>cumpliendo validaciones</a:t>
            </a:r>
            <a:r>
              <a:rPr lang="es-AR" sz="2000" b="1" dirty="0">
                <a:solidFill>
                  <a:schemeClr val="bg1"/>
                </a:solidFill>
                <a:effectLst>
                  <a:outerShdw blurRad="38100" dist="38100" dir="2700000" algn="tl">
                    <a:srgbClr val="000000">
                      <a:alpha val="43137"/>
                    </a:srgbClr>
                  </a:outerShdw>
                </a:effectLst>
              </a:rPr>
              <a:t>) se envía datos cargados a la base de datos entidad (tabla) persona. Automáticamente se crea registro del usuario en la entidad (tabla) usuario, a través de una carga lógica de los datos.</a:t>
            </a:r>
          </a:p>
        </p:txBody>
      </p:sp>
      <p:pic>
        <p:nvPicPr>
          <p:cNvPr id="5" name="Marcador de contenido 4">
            <a:extLst>
              <a:ext uri="{FF2B5EF4-FFF2-40B4-BE49-F238E27FC236}">
                <a16:creationId xmlns:a16="http://schemas.microsoft.com/office/drawing/2014/main" id="{EDAB9022-551A-4C5F-95D3-FC3E74427F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84485" y="235633"/>
            <a:ext cx="6223025" cy="2676379"/>
          </a:xfrm>
        </p:spPr>
      </p:pic>
      <p:pic>
        <p:nvPicPr>
          <p:cNvPr id="9" name="Imagen 8">
            <a:extLst>
              <a:ext uri="{FF2B5EF4-FFF2-40B4-BE49-F238E27FC236}">
                <a16:creationId xmlns:a16="http://schemas.microsoft.com/office/drawing/2014/main" id="{65B91AA5-89F9-40CE-A5E1-2C7446DFC4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7834" y="3045876"/>
            <a:ext cx="8696325" cy="1800225"/>
          </a:xfrm>
          <a:prstGeom prst="rect">
            <a:avLst/>
          </a:prstGeom>
        </p:spPr>
      </p:pic>
    </p:spTree>
    <p:extLst>
      <p:ext uri="{BB962C8B-B14F-4D97-AF65-F5344CB8AC3E}">
        <p14:creationId xmlns:p14="http://schemas.microsoft.com/office/powerpoint/2010/main" val="3391869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CA4296-F63C-4509-B935-B51B19CFF214}"/>
              </a:ext>
            </a:extLst>
          </p:cNvPr>
          <p:cNvSpPr>
            <a:spLocks noGrp="1"/>
          </p:cNvSpPr>
          <p:nvPr>
            <p:ph type="title"/>
          </p:nvPr>
        </p:nvSpPr>
        <p:spPr>
          <a:xfrm>
            <a:off x="684212" y="4487332"/>
            <a:ext cx="10851296" cy="2163170"/>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de registro Empresa, presenta los campos que serán validados antes de permitir el envió correcto del mismo.</a:t>
            </a:r>
          </a:p>
        </p:txBody>
      </p:sp>
      <p:pic>
        <p:nvPicPr>
          <p:cNvPr id="5" name="Marcador de contenido 4">
            <a:extLst>
              <a:ext uri="{FF2B5EF4-FFF2-40B4-BE49-F238E27FC236}">
                <a16:creationId xmlns:a16="http://schemas.microsoft.com/office/drawing/2014/main" id="{CBDD3E8E-28B6-48A8-882A-BD762394D3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7493" y="207498"/>
            <a:ext cx="7677014" cy="3914335"/>
          </a:xfrm>
        </p:spPr>
      </p:pic>
    </p:spTree>
    <p:extLst>
      <p:ext uri="{BB962C8B-B14F-4D97-AF65-F5344CB8AC3E}">
        <p14:creationId xmlns:p14="http://schemas.microsoft.com/office/powerpoint/2010/main" val="27824042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E7015A-4D62-43ED-9813-0A516B5A6DFF}"/>
              </a:ext>
            </a:extLst>
          </p:cNvPr>
          <p:cNvSpPr>
            <a:spLocks noGrp="1"/>
          </p:cNvSpPr>
          <p:nvPr>
            <p:ph type="title"/>
          </p:nvPr>
        </p:nvSpPr>
        <p:spPr>
          <a:xfrm>
            <a:off x="684211" y="4487332"/>
            <a:ext cx="10865363" cy="2120966"/>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al ser completado de forma incorrecta notifica los errores (</a:t>
            </a:r>
            <a:r>
              <a:rPr lang="es-AR" sz="2000" b="1" dirty="0">
                <a:solidFill>
                  <a:srgbClr val="FF0000"/>
                </a:solidFill>
                <a:effectLst>
                  <a:outerShdw blurRad="38100" dist="38100" dir="2700000" algn="tl">
                    <a:srgbClr val="000000">
                      <a:alpha val="43137"/>
                    </a:srgbClr>
                  </a:outerShdw>
                </a:effectLst>
              </a:rPr>
              <a:t>campo inferior rojo</a:t>
            </a:r>
            <a:r>
              <a:rPr lang="es-AR" sz="2000" b="1" dirty="0">
                <a:solidFill>
                  <a:schemeClr val="bg1"/>
                </a:solidFill>
                <a:effectLst>
                  <a:outerShdw blurRad="38100" dist="38100" dir="2700000" algn="tl">
                    <a:srgbClr val="000000">
                      <a:alpha val="43137"/>
                    </a:srgbClr>
                  </a:outerShdw>
                </a:effectLst>
              </a:rPr>
              <a:t>) no dando cumplimiento a las validaciones.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a:t>
            </a:r>
            <a:r>
              <a:rPr lang="es-AR" sz="2000" b="1" dirty="0">
                <a:solidFill>
                  <a:srgbClr val="FF0000"/>
                </a:solidFill>
                <a:effectLst>
                  <a:outerShdw blurRad="38100" dist="38100" dir="2700000" algn="tl">
                    <a:srgbClr val="000000">
                      <a:alpha val="43137"/>
                    </a:srgbClr>
                  </a:outerShdw>
                </a:effectLst>
              </a:rPr>
              <a:t>ingresar valores numéricos en el nombre , ingresar caracteres de texto en 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rgbClr val="FF0000"/>
                </a:solidFill>
                <a:effectLst>
                  <a:outerShdw blurRad="38100" dist="38100" dir="2700000" algn="tl">
                    <a:srgbClr val="000000">
                      <a:alpha val="43137"/>
                    </a:srgbClr>
                  </a:outerShdw>
                </a:effectLst>
              </a:rPr>
              <a:t> o un formato incorrecto, ingresar en un formato incorrecto la contraseña.</a:t>
            </a:r>
            <a:endParaRPr lang="es-AR" sz="20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80BFB35F-7365-4833-80B6-85E54F2832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1140" y="249702"/>
            <a:ext cx="6969720" cy="3970606"/>
          </a:xfrm>
        </p:spPr>
      </p:pic>
    </p:spTree>
    <p:extLst>
      <p:ext uri="{BB962C8B-B14F-4D97-AF65-F5344CB8AC3E}">
        <p14:creationId xmlns:p14="http://schemas.microsoft.com/office/powerpoint/2010/main" val="3767610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D03EBA-2435-4094-8E61-7800247C25F1}"/>
              </a:ext>
            </a:extLst>
          </p:cNvPr>
          <p:cNvSpPr>
            <a:spLocks noGrp="1"/>
          </p:cNvSpPr>
          <p:nvPr>
            <p:ph type="title"/>
          </p:nvPr>
        </p:nvSpPr>
        <p:spPr>
          <a:xfrm>
            <a:off x="684213" y="4307581"/>
            <a:ext cx="11041721" cy="2124483"/>
          </a:xfrm>
        </p:spPr>
        <p:txBody>
          <a:bodyPr>
            <a:normAutofit/>
          </a:bodyPr>
          <a:lstStyle/>
          <a:p>
            <a:r>
              <a:rPr lang="es-AR" sz="2000" b="1" dirty="0">
                <a:solidFill>
                  <a:schemeClr val="bg1"/>
                </a:solidFill>
                <a:effectLst>
                  <a:outerShdw blurRad="38100" dist="38100" dir="2700000" algn="tl">
                    <a:srgbClr val="000000">
                      <a:alpha val="43137"/>
                    </a:srgbClr>
                  </a:outerShdw>
                </a:effectLst>
              </a:rPr>
              <a:t>Otra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implementada por parte de los desarrolladores de la aplicación web , es la de no permitir validar de forma correcta el formulario si se comprueba que el </a:t>
            </a:r>
            <a:r>
              <a:rPr lang="es-AR" sz="2000" b="1" dirty="0">
                <a:solidFill>
                  <a:srgbClr val="FF0000"/>
                </a:solidFill>
                <a:effectLst>
                  <a:outerShdw blurRad="38100" dist="38100" dir="2700000" algn="tl">
                    <a:srgbClr val="000000">
                      <a:alpha val="43137"/>
                    </a:srgbClr>
                  </a:outerShdw>
                </a:effectLst>
              </a:rPr>
              <a:t>CUIT</a:t>
            </a:r>
            <a:r>
              <a:rPr lang="es-AR" sz="2000" b="1" dirty="0">
                <a:solidFill>
                  <a:schemeClr val="bg1"/>
                </a:solidFill>
                <a:effectLst>
                  <a:outerShdw blurRad="38100" dist="38100" dir="2700000" algn="tl">
                    <a:srgbClr val="000000">
                      <a:alpha val="43137"/>
                    </a:srgbClr>
                  </a:outerShdw>
                </a:effectLst>
              </a:rPr>
              <a:t> (campo único) o el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(campo único) ingresado ya existen en la base de datos del proyecto.</a:t>
            </a:r>
          </a:p>
        </p:txBody>
      </p:sp>
      <p:pic>
        <p:nvPicPr>
          <p:cNvPr id="5" name="Marcador de contenido 4">
            <a:extLst>
              <a:ext uri="{FF2B5EF4-FFF2-40B4-BE49-F238E27FC236}">
                <a16:creationId xmlns:a16="http://schemas.microsoft.com/office/drawing/2014/main" id="{342FD1F3-412A-4946-A8F9-D8C2876DE5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425936"/>
            <a:ext cx="5411787" cy="3177861"/>
          </a:xfrm>
        </p:spPr>
      </p:pic>
      <p:pic>
        <p:nvPicPr>
          <p:cNvPr id="7" name="Imagen 6">
            <a:extLst>
              <a:ext uri="{FF2B5EF4-FFF2-40B4-BE49-F238E27FC236}">
                <a16:creationId xmlns:a16="http://schemas.microsoft.com/office/drawing/2014/main" id="{688DE4F5-2236-4788-B8BF-4D010A10F6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4146" y="425936"/>
            <a:ext cx="5411787" cy="3177861"/>
          </a:xfrm>
          <a:prstGeom prst="rect">
            <a:avLst/>
          </a:prstGeom>
        </p:spPr>
      </p:pic>
    </p:spTree>
    <p:extLst>
      <p:ext uri="{BB962C8B-B14F-4D97-AF65-F5344CB8AC3E}">
        <p14:creationId xmlns:p14="http://schemas.microsoft.com/office/powerpoint/2010/main" val="126578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777AB1-70FA-4A36-B3B4-EC80AB949F7B}"/>
              </a:ext>
            </a:extLst>
          </p:cNvPr>
          <p:cNvSpPr>
            <a:spLocks noGrp="1"/>
          </p:cNvSpPr>
          <p:nvPr>
            <p:ph type="title"/>
          </p:nvPr>
        </p:nvSpPr>
        <p:spPr>
          <a:xfrm>
            <a:off x="745588" y="5157502"/>
            <a:ext cx="10846190" cy="1507067"/>
          </a:xfrm>
        </p:spPr>
        <p:txBody>
          <a:bodyPr>
            <a:normAutofit/>
          </a:bodyPr>
          <a:lstStyle/>
          <a:p>
            <a:r>
              <a:rPr lang="es-AR" sz="2000" b="1" dirty="0">
                <a:solidFill>
                  <a:schemeClr val="bg1"/>
                </a:solidFill>
                <a:effectLst>
                  <a:outerShdw blurRad="38100" dist="38100" dir="2700000" algn="tl">
                    <a:srgbClr val="000000">
                      <a:alpha val="43137"/>
                    </a:srgbClr>
                  </a:outerShdw>
                </a:effectLst>
              </a:rPr>
              <a:t>Confirma el ingreso correcto de datos (</a:t>
            </a:r>
            <a:r>
              <a:rPr lang="es-AR" sz="2000" b="1" dirty="0">
                <a:solidFill>
                  <a:srgbClr val="FF0000"/>
                </a:solidFill>
                <a:effectLst>
                  <a:outerShdw blurRad="38100" dist="38100" dir="2700000" algn="tl">
                    <a:srgbClr val="000000">
                      <a:alpha val="43137"/>
                    </a:srgbClr>
                  </a:outerShdw>
                </a:effectLst>
              </a:rPr>
              <a:t>cumpliendo validaciones</a:t>
            </a:r>
            <a:r>
              <a:rPr lang="es-AR" sz="2000" b="1" dirty="0">
                <a:solidFill>
                  <a:schemeClr val="bg1"/>
                </a:solidFill>
                <a:effectLst>
                  <a:outerShdw blurRad="38100" dist="38100" dir="2700000" algn="tl">
                    <a:srgbClr val="000000">
                      <a:alpha val="43137"/>
                    </a:srgbClr>
                  </a:outerShdw>
                </a:effectLst>
              </a:rPr>
              <a:t>) se envía datos cargados a la base de datos entidad (tabla) EMPRESA. Automáticamente se crea registro del usuario en la entidad (tabla) usuario, a través de una carga lógica de los datos.</a:t>
            </a:r>
          </a:p>
        </p:txBody>
      </p:sp>
      <p:pic>
        <p:nvPicPr>
          <p:cNvPr id="5" name="Marcador de contenido 4">
            <a:extLst>
              <a:ext uri="{FF2B5EF4-FFF2-40B4-BE49-F238E27FC236}">
                <a16:creationId xmlns:a16="http://schemas.microsoft.com/office/drawing/2014/main" id="{05D33B03-12C5-438E-91DF-E60055969E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0353" y="193431"/>
            <a:ext cx="7699731" cy="3235569"/>
          </a:xfrm>
        </p:spPr>
      </p:pic>
      <p:pic>
        <p:nvPicPr>
          <p:cNvPr id="7" name="Imagen 6">
            <a:extLst>
              <a:ext uri="{FF2B5EF4-FFF2-40B4-BE49-F238E27FC236}">
                <a16:creationId xmlns:a16="http://schemas.microsoft.com/office/drawing/2014/main" id="{C875A7F2-4FBD-4EAF-9865-DE91305E1D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6380" y="3628585"/>
            <a:ext cx="8067675" cy="1485900"/>
          </a:xfrm>
          <a:prstGeom prst="rect">
            <a:avLst/>
          </a:prstGeom>
        </p:spPr>
      </p:pic>
    </p:spTree>
    <p:extLst>
      <p:ext uri="{BB962C8B-B14F-4D97-AF65-F5344CB8AC3E}">
        <p14:creationId xmlns:p14="http://schemas.microsoft.com/office/powerpoint/2010/main" val="1894250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6B1D04-530E-48D6-8FB1-835092A3EDA7}"/>
              </a:ext>
            </a:extLst>
          </p:cNvPr>
          <p:cNvSpPr>
            <a:spLocks noGrp="1"/>
          </p:cNvSpPr>
          <p:nvPr>
            <p:ph type="title"/>
          </p:nvPr>
        </p:nvSpPr>
        <p:spPr>
          <a:xfrm>
            <a:off x="4187068" y="478300"/>
            <a:ext cx="7489117" cy="6203854"/>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5- El proyecto terminado como muestra el explorador de soluciones se compone de:</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Carpeta </a:t>
            </a:r>
            <a:r>
              <a:rPr lang="es-AR" sz="2200" b="1" dirty="0" err="1">
                <a:solidFill>
                  <a:schemeClr val="bg1"/>
                </a:solidFill>
                <a:effectLst>
                  <a:outerShdw blurRad="38100" dist="38100" dir="2700000" algn="tl">
                    <a:srgbClr val="000000">
                      <a:alpha val="43137"/>
                    </a:srgbClr>
                  </a:outerShdw>
                </a:effectLst>
              </a:rPr>
              <a:t>App_Code</a:t>
            </a:r>
            <a:r>
              <a:rPr lang="es-AR" sz="2200" b="1" dirty="0">
                <a:solidFill>
                  <a:schemeClr val="bg1"/>
                </a:solidFill>
                <a:effectLst>
                  <a:outerShdw blurRad="38100" dist="38100" dir="2700000" algn="tl">
                    <a:srgbClr val="000000">
                      <a:alpha val="43137"/>
                    </a:srgbClr>
                  </a:outerShdw>
                </a:effectLst>
              </a:rPr>
              <a:t>: con </a:t>
            </a:r>
            <a:r>
              <a:rPr lang="es-AR" sz="2200" b="1" dirty="0">
                <a:solidFill>
                  <a:srgbClr val="FF0000"/>
                </a:solidFill>
                <a:effectLst>
                  <a:outerShdw blurRad="38100" dist="38100" dir="2700000" algn="tl">
                    <a:srgbClr val="000000">
                      <a:alpha val="43137"/>
                    </a:srgbClr>
                  </a:outerShdw>
                </a:effectLst>
              </a:rPr>
              <a:t>17 módulos </a:t>
            </a:r>
            <a:r>
              <a:rPr lang="es-AR" sz="2200" b="1" dirty="0">
                <a:solidFill>
                  <a:schemeClr val="bg1"/>
                </a:solidFill>
                <a:effectLst>
                  <a:outerShdw blurRad="38100" dist="38100" dir="2700000" algn="tl">
                    <a:srgbClr val="000000">
                      <a:alpha val="43137"/>
                    </a:srgbClr>
                  </a:outerShdw>
                </a:effectLst>
              </a:rPr>
              <a:t>de clases que contienen conexión BD, Modelos entidades, controladores.</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Líneas de Código:  </a:t>
            </a:r>
            <a:r>
              <a:rPr lang="es-AR" sz="2200" b="1" dirty="0">
                <a:solidFill>
                  <a:srgbClr val="FF0000"/>
                </a:solidFill>
                <a:effectLst>
                  <a:outerShdw blurRad="38100" dist="38100" dir="2700000" algn="tl">
                    <a:srgbClr val="000000">
                      <a:alpha val="43137"/>
                    </a:srgbClr>
                  </a:outerShdw>
                </a:effectLst>
              </a:rPr>
              <a:t>5939</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Carpeta formulario: con </a:t>
            </a:r>
            <a:r>
              <a:rPr lang="es-AR" sz="2200" b="1" dirty="0">
                <a:solidFill>
                  <a:srgbClr val="FF0000"/>
                </a:solidFill>
                <a:effectLst>
                  <a:outerShdw blurRad="38100" dist="38100" dir="2700000" algn="tl">
                    <a:srgbClr val="000000">
                      <a:alpha val="43137"/>
                    </a:srgbClr>
                  </a:outerShdw>
                </a:effectLst>
              </a:rPr>
              <a:t>18 archivos </a:t>
            </a:r>
            <a:r>
              <a:rPr lang="es-AR" sz="2200" b="1" dirty="0">
                <a:solidFill>
                  <a:schemeClr val="bg1"/>
                </a:solidFill>
                <a:effectLst>
                  <a:outerShdw blurRad="38100" dist="38100" dir="2700000" algn="tl">
                    <a:srgbClr val="000000">
                      <a:alpha val="43137"/>
                    </a:srgbClr>
                  </a:outerShdw>
                </a:effectLst>
              </a:rPr>
              <a:t>de formularios web </a:t>
            </a:r>
            <a:r>
              <a:rPr lang="es-AR" sz="2200" b="1" dirty="0" err="1">
                <a:solidFill>
                  <a:schemeClr val="bg1"/>
                </a:solidFill>
                <a:effectLst>
                  <a:outerShdw blurRad="38100" dist="38100" dir="2700000" algn="tl">
                    <a:srgbClr val="000000">
                      <a:alpha val="43137"/>
                    </a:srgbClr>
                  </a:outerShdw>
                </a:effectLst>
              </a:rPr>
              <a:t>form</a:t>
            </a:r>
            <a:r>
              <a:rPr lang="es-AR" sz="2200" b="1" dirty="0">
                <a:solidFill>
                  <a:schemeClr val="bg1"/>
                </a:solidFill>
                <a:effectLst>
                  <a:outerShdw blurRad="38100" dist="38100" dir="2700000" algn="tl">
                    <a:srgbClr val="000000">
                      <a:alpha val="43137"/>
                    </a:srgbClr>
                  </a:outerShdw>
                </a:effectLst>
              </a:rPr>
              <a:t> (ASPX) y </a:t>
            </a:r>
            <a:r>
              <a:rPr lang="es-AR" sz="2200" b="1" dirty="0">
                <a:solidFill>
                  <a:srgbClr val="FF0000"/>
                </a:solidFill>
                <a:effectLst>
                  <a:outerShdw blurRad="38100" dist="38100" dir="2700000" algn="tl">
                    <a:srgbClr val="000000">
                      <a:alpha val="43137"/>
                    </a:srgbClr>
                  </a:outerShdw>
                </a:effectLst>
              </a:rPr>
              <a:t>18 archivos </a:t>
            </a:r>
            <a:r>
              <a:rPr lang="es-AR" sz="2200" b="1" dirty="0">
                <a:solidFill>
                  <a:schemeClr val="bg1"/>
                </a:solidFill>
                <a:effectLst>
                  <a:outerShdw blurRad="38100" dist="38100" dir="2700000" algn="tl">
                    <a:srgbClr val="000000">
                      <a:alpha val="43137"/>
                    </a:srgbClr>
                  </a:outerShdw>
                </a:effectLst>
              </a:rPr>
              <a:t>de código</a:t>
            </a:r>
            <a:r>
              <a:rPr lang="es-AR" sz="2200" b="1" dirty="0">
                <a:solidFill>
                  <a:srgbClr val="FF0000"/>
                </a:solidFill>
                <a:effectLst>
                  <a:outerShdw blurRad="38100" dist="38100" dir="2700000" algn="tl">
                    <a:srgbClr val="000000">
                      <a:alpha val="43137"/>
                    </a:srgbClr>
                  </a:outerShdw>
                </a:effectLst>
              </a:rPr>
              <a:t> </a:t>
            </a:r>
            <a:r>
              <a:rPr lang="es-AR" sz="2200" b="1" dirty="0" err="1">
                <a:solidFill>
                  <a:schemeClr val="bg1"/>
                </a:solidFill>
                <a:effectLst>
                  <a:outerShdw blurRad="38100" dist="38100" dir="2700000" algn="tl">
                    <a:srgbClr val="000000">
                      <a:alpha val="43137"/>
                    </a:srgbClr>
                  </a:outerShdw>
                </a:effectLst>
              </a:rPr>
              <a:t>c#</a:t>
            </a:r>
            <a:r>
              <a:rPr lang="es-AR" sz="2200" b="1" dirty="0">
                <a:solidFill>
                  <a:schemeClr val="bg1"/>
                </a:solidFill>
                <a:effectLst>
                  <a:outerShdw blurRad="38100" dist="38100" dir="2700000" algn="tl">
                    <a:srgbClr val="000000">
                      <a:alpha val="43137"/>
                    </a:srgbClr>
                  </a:outerShdw>
                </a:effectLst>
              </a:rPr>
              <a:t> Sharp (</a:t>
            </a:r>
            <a:r>
              <a:rPr lang="es-AR" sz="2200" b="1" dirty="0" err="1">
                <a:solidFill>
                  <a:schemeClr val="bg1"/>
                </a:solidFill>
                <a:effectLst>
                  <a:outerShdw blurRad="38100" dist="38100" dir="2700000" algn="tl">
                    <a:srgbClr val="000000">
                      <a:alpha val="43137"/>
                    </a:srgbClr>
                  </a:outerShdw>
                </a:effectLst>
              </a:rPr>
              <a:t>aspx.cs</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Líneas de Código .</a:t>
            </a:r>
            <a:r>
              <a:rPr lang="es-AR" sz="2200" b="1" dirty="0" err="1">
                <a:solidFill>
                  <a:schemeClr val="bg1"/>
                </a:solidFill>
                <a:effectLst>
                  <a:outerShdw blurRad="38100" dist="38100" dir="2700000" algn="tl">
                    <a:srgbClr val="000000">
                      <a:alpha val="43137"/>
                    </a:srgbClr>
                  </a:outerShdw>
                </a:effectLst>
              </a:rPr>
              <a:t>aspx</a:t>
            </a:r>
            <a:r>
              <a:rPr lang="es-AR" sz="2200" b="1" dirty="0">
                <a:solidFill>
                  <a:schemeClr val="bg1"/>
                </a:solidFill>
                <a:effectLst>
                  <a:outerShdw blurRad="38100" dist="38100" dir="2700000" algn="tl">
                    <a:srgbClr val="000000">
                      <a:alpha val="43137"/>
                    </a:srgbClr>
                  </a:outerShdw>
                </a:effectLst>
              </a:rPr>
              <a:t>:  </a:t>
            </a:r>
            <a:r>
              <a:rPr lang="es-AR" sz="2200" b="1" dirty="0">
                <a:solidFill>
                  <a:srgbClr val="FF0000"/>
                </a:solidFill>
                <a:effectLst>
                  <a:outerShdw blurRad="38100" dist="38100" dir="2700000" algn="tl">
                    <a:srgbClr val="000000">
                      <a:alpha val="43137"/>
                    </a:srgbClr>
                  </a:outerShdw>
                </a:effectLst>
              </a:rPr>
              <a:t>5156</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Líneas de Código .</a:t>
            </a:r>
            <a:r>
              <a:rPr lang="es-AR" sz="2200" b="1" dirty="0" err="1">
                <a:solidFill>
                  <a:schemeClr val="bg1"/>
                </a:solidFill>
                <a:effectLst>
                  <a:outerShdw blurRad="38100" dist="38100" dir="2700000" algn="tl">
                    <a:srgbClr val="000000">
                      <a:alpha val="43137"/>
                    </a:srgbClr>
                  </a:outerShdw>
                </a:effectLst>
              </a:rPr>
              <a:t>aspx.cs</a:t>
            </a:r>
            <a:r>
              <a:rPr lang="es-AR" sz="2200" b="1" dirty="0">
                <a:solidFill>
                  <a:schemeClr val="bg1"/>
                </a:solidFill>
                <a:effectLst>
                  <a:outerShdw blurRad="38100" dist="38100" dir="2700000" algn="tl">
                    <a:srgbClr val="000000">
                      <a:alpha val="43137"/>
                    </a:srgbClr>
                  </a:outerShdw>
                </a:effectLst>
              </a:rPr>
              <a:t>: </a:t>
            </a:r>
            <a:r>
              <a:rPr lang="es-AR" sz="2200" b="1" dirty="0">
                <a:solidFill>
                  <a:srgbClr val="FF0000"/>
                </a:solidFill>
                <a:effectLst>
                  <a:outerShdw blurRad="38100" dist="38100" dir="2700000" algn="tl">
                    <a:srgbClr val="000000">
                      <a:alpha val="43137"/>
                    </a:srgbClr>
                  </a:outerShdw>
                </a:effectLst>
              </a:rPr>
              <a:t>5765</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TOTAL DE LINEAS DE CODIGO DEL PROYECTO:</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rgbClr val="FF0000"/>
                </a:solidFill>
                <a:effectLst>
                  <a:outerShdw blurRad="38100" dist="38100" dir="2700000" algn="tl">
                    <a:srgbClr val="000000">
                      <a:alpha val="43137"/>
                    </a:srgbClr>
                  </a:outerShdw>
                </a:effectLst>
              </a:rPr>
              <a:t>16860</a:t>
            </a:r>
            <a:r>
              <a:rPr lang="es-AR" sz="2200" b="1" dirty="0">
                <a:solidFill>
                  <a:schemeClr val="bg1"/>
                </a:solidFill>
                <a:effectLst>
                  <a:outerShdw blurRad="38100" dist="38100" dir="2700000" algn="tl">
                    <a:srgbClr val="000000">
                      <a:alpha val="43137"/>
                    </a:srgbClr>
                  </a:outerShdw>
                </a:effectLst>
              </a:rPr>
              <a:t> LINEAS PROYECTO FINAL.</a:t>
            </a:r>
            <a:br>
              <a:rPr lang="es-AR" sz="2400" dirty="0"/>
            </a:br>
            <a:endParaRPr lang="es-AR" sz="2400" dirty="0"/>
          </a:p>
        </p:txBody>
      </p:sp>
      <p:pic>
        <p:nvPicPr>
          <p:cNvPr id="5" name="Marcador de contenido 4">
            <a:extLst>
              <a:ext uri="{FF2B5EF4-FFF2-40B4-BE49-F238E27FC236}">
                <a16:creationId xmlns:a16="http://schemas.microsoft.com/office/drawing/2014/main" id="{C0CA65F3-C2DF-49E6-9751-5CCB2E18E4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287" y="590844"/>
            <a:ext cx="3559126" cy="5669280"/>
          </a:xfrm>
        </p:spPr>
      </p:pic>
    </p:spTree>
    <p:extLst>
      <p:ext uri="{BB962C8B-B14F-4D97-AF65-F5344CB8AC3E}">
        <p14:creationId xmlns:p14="http://schemas.microsoft.com/office/powerpoint/2010/main" val="38186165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69ED37-B801-4272-836B-C8D5A42520D4}"/>
              </a:ext>
            </a:extLst>
          </p:cNvPr>
          <p:cNvSpPr>
            <a:spLocks noGrp="1"/>
          </p:cNvSpPr>
          <p:nvPr>
            <p:ph type="title"/>
          </p:nvPr>
        </p:nvSpPr>
        <p:spPr>
          <a:xfrm>
            <a:off x="684211" y="4487332"/>
            <a:ext cx="10893499" cy="2106899"/>
          </a:xfrm>
        </p:spPr>
        <p:txBody>
          <a:bodyPr>
            <a:normAutofit/>
          </a:bodyPr>
          <a:lstStyle/>
          <a:p>
            <a:r>
              <a:rPr lang="es-AR" sz="2000" b="1" dirty="0">
                <a:solidFill>
                  <a:schemeClr val="bg1"/>
                </a:solidFill>
                <a:effectLst>
                  <a:outerShdw blurRad="38100" dist="38100" dir="2700000" algn="tl">
                    <a:srgbClr val="000000">
                      <a:alpha val="43137"/>
                    </a:srgbClr>
                  </a:outerShdw>
                </a:effectLst>
              </a:rPr>
              <a:t>El formulario web Loguin va a permitir validar los campos ingresados (</a:t>
            </a:r>
            <a:r>
              <a:rPr lang="es-AR" sz="2000" b="1" dirty="0">
                <a:solidFill>
                  <a:srgbClr val="FF0000"/>
                </a:solidFill>
                <a:effectLst>
                  <a:outerShdw blurRad="38100" dist="38100" dir="2700000" algn="tl">
                    <a:srgbClr val="000000">
                      <a:alpha val="43137"/>
                    </a:srgbClr>
                  </a:outerShdw>
                </a:effectLst>
              </a:rPr>
              <a:t>cumplimiento de validaciones</a:t>
            </a:r>
            <a:r>
              <a:rPr lang="es-AR" sz="2000" b="1" dirty="0">
                <a:solidFill>
                  <a:schemeClr val="bg1"/>
                </a:solidFill>
                <a:effectLst>
                  <a:outerShdw blurRad="38100" dist="38100" dir="2700000" algn="tl">
                    <a:srgbClr val="000000">
                      <a:alpha val="43137"/>
                    </a:srgbClr>
                  </a:outerShdw>
                </a:effectLst>
              </a:rPr>
              <a:t>) y el ingreso de usuarios ya registrados validando de </a:t>
            </a:r>
            <a:r>
              <a:rPr lang="es-AR" sz="2000" b="1" dirty="0">
                <a:solidFill>
                  <a:srgbClr val="FF0000"/>
                </a:solidFill>
                <a:effectLst>
                  <a:outerShdw blurRad="38100" dist="38100" dir="2700000" algn="tl">
                    <a:srgbClr val="000000">
                      <a:alpha val="43137"/>
                    </a:srgbClr>
                  </a:outerShdw>
                </a:effectLst>
              </a:rPr>
              <a:t>forma lógica el usuario y contraseña</a:t>
            </a:r>
            <a:r>
              <a:rPr lang="es-AR" sz="2000" b="1" dirty="0">
                <a:solidFill>
                  <a:schemeClr val="bg1"/>
                </a:solidFill>
                <a:effectLst>
                  <a:outerShdw blurRad="38100" dist="38100" dir="2700000" algn="tl">
                    <a:srgbClr val="000000">
                      <a:alpha val="43137"/>
                    </a:srgbClr>
                  </a:outerShdw>
                </a:effectLst>
              </a:rPr>
              <a:t>, con la base de datos entidad (usuario).</a:t>
            </a:r>
          </a:p>
        </p:txBody>
      </p:sp>
      <p:pic>
        <p:nvPicPr>
          <p:cNvPr id="5" name="Marcador de contenido 4">
            <a:extLst>
              <a:ext uri="{FF2B5EF4-FFF2-40B4-BE49-F238E27FC236}">
                <a16:creationId xmlns:a16="http://schemas.microsoft.com/office/drawing/2014/main" id="{41CBF6EA-15F6-431C-8EE3-BF7C31B124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7703" y="263769"/>
            <a:ext cx="6936593" cy="3614738"/>
          </a:xfrm>
        </p:spPr>
      </p:pic>
    </p:spTree>
    <p:extLst>
      <p:ext uri="{BB962C8B-B14F-4D97-AF65-F5344CB8AC3E}">
        <p14:creationId xmlns:p14="http://schemas.microsoft.com/office/powerpoint/2010/main" val="8362829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E5BFF3-F959-475D-BD95-3B84A11861FD}"/>
              </a:ext>
            </a:extLst>
          </p:cNvPr>
          <p:cNvSpPr>
            <a:spLocks noGrp="1"/>
          </p:cNvSpPr>
          <p:nvPr>
            <p:ph type="title"/>
          </p:nvPr>
        </p:nvSpPr>
        <p:spPr>
          <a:xfrm>
            <a:off x="684212" y="4487332"/>
            <a:ext cx="11020108" cy="2078764"/>
          </a:xfrm>
        </p:spPr>
        <p:txBody>
          <a:bodyPr>
            <a:normAutofit/>
          </a:bodyPr>
          <a:lstStyle/>
          <a:p>
            <a:r>
              <a:rPr lang="es-AR" sz="2000" b="1" dirty="0">
                <a:solidFill>
                  <a:schemeClr val="bg1"/>
                </a:solidFill>
                <a:effectLst>
                  <a:outerShdw blurRad="38100" dist="38100" dir="2700000" algn="tl">
                    <a:srgbClr val="000000">
                      <a:alpha val="43137"/>
                    </a:srgbClr>
                  </a:outerShdw>
                </a:effectLst>
              </a:rPr>
              <a:t>Al ingresar los campos validados correctamente, verifica que el usuario y contraseña existan en la base de datos, caso contrario por medio de la validación lógica, niega el acceso (</a:t>
            </a:r>
            <a:r>
              <a:rPr lang="es-AR" sz="2000" b="1" dirty="0">
                <a:solidFill>
                  <a:srgbClr val="FF0000"/>
                </a:solidFill>
                <a:effectLst>
                  <a:outerShdw blurRad="38100" dist="38100" dir="2700000" algn="tl">
                    <a:srgbClr val="000000">
                      <a:alpha val="43137"/>
                    </a:srgbClr>
                  </a:outerShdw>
                </a:effectLst>
              </a:rPr>
              <a:t>error. Loguin Incorrecto</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19447E1E-718B-40FD-988E-B093BCB511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83090" y="291904"/>
            <a:ext cx="5835521" cy="3717387"/>
          </a:xfrm>
        </p:spPr>
      </p:pic>
    </p:spTree>
    <p:extLst>
      <p:ext uri="{BB962C8B-B14F-4D97-AF65-F5344CB8AC3E}">
        <p14:creationId xmlns:p14="http://schemas.microsoft.com/office/powerpoint/2010/main" val="42361244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1D7B95-8338-48FB-AA7D-A18D8EE0C60E}"/>
              </a:ext>
            </a:extLst>
          </p:cNvPr>
          <p:cNvSpPr>
            <a:spLocks noGrp="1"/>
          </p:cNvSpPr>
          <p:nvPr>
            <p:ph type="title"/>
          </p:nvPr>
        </p:nvSpPr>
        <p:spPr>
          <a:xfrm>
            <a:off x="684211" y="3742006"/>
            <a:ext cx="11076379" cy="3115994"/>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Existe un </a:t>
            </a:r>
            <a:r>
              <a:rPr lang="es-AR" sz="2200" b="1" dirty="0">
                <a:solidFill>
                  <a:srgbClr val="FF0000"/>
                </a:solidFill>
                <a:effectLst>
                  <a:outerShdw blurRad="38100" dist="38100" dir="2700000" algn="tl">
                    <a:srgbClr val="000000">
                      <a:alpha val="43137"/>
                    </a:srgbClr>
                  </a:outerShdw>
                </a:effectLst>
              </a:rPr>
              <a:t>usuario administrador</a:t>
            </a:r>
            <a:r>
              <a:rPr lang="es-AR" sz="2200" b="1" dirty="0">
                <a:solidFill>
                  <a:schemeClr val="bg1"/>
                </a:solidFill>
                <a:effectLst>
                  <a:outerShdw blurRad="38100" dist="38100" dir="2700000" algn="tl">
                    <a:srgbClr val="000000">
                      <a:alpha val="43137"/>
                    </a:srgbClr>
                  </a:outerShdw>
                </a:effectLst>
              </a:rPr>
              <a:t>, que al </a:t>
            </a:r>
            <a:r>
              <a:rPr lang="es-AR" sz="2200" b="1" dirty="0" err="1">
                <a:solidFill>
                  <a:schemeClr val="bg1"/>
                </a:solidFill>
                <a:effectLst>
                  <a:outerShdw blurRad="38100" dist="38100" dir="2700000" algn="tl">
                    <a:srgbClr val="000000">
                      <a:alpha val="43137"/>
                    </a:srgbClr>
                  </a:outerShdw>
                </a:effectLst>
              </a:rPr>
              <a:t>loguearse</a:t>
            </a:r>
            <a:r>
              <a:rPr lang="es-AR" sz="2200" b="1" dirty="0">
                <a:solidFill>
                  <a:schemeClr val="bg1"/>
                </a:solidFill>
                <a:effectLst>
                  <a:outerShdw blurRad="38100" dist="38100" dir="2700000" algn="tl">
                    <a:srgbClr val="000000">
                      <a:alpha val="43137"/>
                    </a:srgbClr>
                  </a:outerShdw>
                </a:effectLst>
              </a:rPr>
              <a:t> correctamente accede a un menú de opciones que permite administrar la pagina web, por medio de acceso a las entidades (clases) y manipular las mismas por formularios web y sus respectivos CRUD (créate-</a:t>
            </a:r>
            <a:r>
              <a:rPr lang="es-AR" sz="2200" b="1" dirty="0" err="1">
                <a:solidFill>
                  <a:schemeClr val="bg1"/>
                </a:solidFill>
                <a:effectLst>
                  <a:outerShdw blurRad="38100" dist="38100" dir="2700000" algn="tl">
                    <a:srgbClr val="000000">
                      <a:alpha val="43137"/>
                    </a:srgbClr>
                  </a:outerShdw>
                </a:effectLst>
              </a:rPr>
              <a:t>read</a:t>
            </a:r>
            <a:r>
              <a:rPr lang="es-AR" sz="2200" b="1" dirty="0">
                <a:solidFill>
                  <a:schemeClr val="bg1"/>
                </a:solidFill>
                <a:effectLst>
                  <a:outerShdw blurRad="38100" dist="38100" dir="2700000" algn="tl">
                    <a:srgbClr val="000000">
                      <a:alpha val="43137"/>
                    </a:srgbClr>
                  </a:outerShdw>
                </a:effectLst>
              </a:rPr>
              <a:t>-</a:t>
            </a:r>
            <a:r>
              <a:rPr lang="es-AR" sz="2200" b="1" dirty="0" err="1">
                <a:solidFill>
                  <a:schemeClr val="bg1"/>
                </a:solidFill>
                <a:effectLst>
                  <a:outerShdw blurRad="38100" dist="38100" dir="2700000" algn="tl">
                    <a:srgbClr val="000000">
                      <a:alpha val="43137"/>
                    </a:srgbClr>
                  </a:outerShdw>
                </a:effectLst>
              </a:rPr>
              <a:t>update-delete</a:t>
            </a:r>
            <a:r>
              <a:rPr lang="es-AR" sz="2200" b="1" dirty="0">
                <a:solidFill>
                  <a:schemeClr val="bg1"/>
                </a:solidFill>
                <a:effectLst>
                  <a:outerShdw blurRad="38100" dist="38100" dir="2700000" algn="tl">
                    <a:srgbClr val="000000">
                      <a:alpha val="43137"/>
                    </a:srgbClr>
                  </a:outerShdw>
                </a:effectLst>
              </a:rPr>
              <a:t>), en conexión con los controladores y la base de datos </a:t>
            </a:r>
            <a:r>
              <a:rPr lang="es-AR" sz="2200" b="1" dirty="0" err="1">
                <a:solidFill>
                  <a:schemeClr val="bg1"/>
                </a:solidFill>
                <a:effectLst>
                  <a:outerShdw blurRad="38100" dist="38100" dir="2700000" algn="tl">
                    <a:srgbClr val="000000">
                      <a:alpha val="43137"/>
                    </a:srgbClr>
                  </a:outerShdw>
                </a:effectLst>
              </a:rPr>
              <a:t>mysql</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Usuario: </a:t>
            </a:r>
            <a:r>
              <a:rPr lang="es-AR" sz="2200" b="1" dirty="0" err="1">
                <a:solidFill>
                  <a:srgbClr val="FF0000"/>
                </a:solidFill>
                <a:effectLst>
                  <a:outerShdw blurRad="38100" dist="38100" dir="2700000" algn="tl">
                    <a:srgbClr val="000000">
                      <a:alpha val="43137"/>
                    </a:srgbClr>
                  </a:outerShdw>
                </a:effectLst>
              </a:rPr>
              <a:t>admin</a:t>
            </a: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contraseña: </a:t>
            </a:r>
            <a:r>
              <a:rPr lang="es-AR" sz="2200" b="1" dirty="0">
                <a:solidFill>
                  <a:srgbClr val="FF0000"/>
                </a:solidFill>
                <a:effectLst>
                  <a:outerShdw blurRad="38100" dist="38100" dir="2700000" algn="tl">
                    <a:srgbClr val="000000">
                      <a:alpha val="43137"/>
                    </a:srgbClr>
                  </a:outerShdw>
                </a:effectLst>
              </a:rPr>
              <a:t>admin123</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9" name="Marcador de contenido 8">
            <a:extLst>
              <a:ext uri="{FF2B5EF4-FFF2-40B4-BE49-F238E27FC236}">
                <a16:creationId xmlns:a16="http://schemas.microsoft.com/office/drawing/2014/main" id="{F3F4FBDA-8118-4290-88D0-692B5A345C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94778" y="291904"/>
            <a:ext cx="6402443" cy="3351628"/>
          </a:xfrm>
        </p:spPr>
      </p:pic>
    </p:spTree>
    <p:extLst>
      <p:ext uri="{BB962C8B-B14F-4D97-AF65-F5344CB8AC3E}">
        <p14:creationId xmlns:p14="http://schemas.microsoft.com/office/powerpoint/2010/main" val="17538813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C20139-24F9-4672-9E0C-9DCFB83DF77A}"/>
              </a:ext>
            </a:extLst>
          </p:cNvPr>
          <p:cNvSpPr>
            <a:spLocks noGrp="1"/>
          </p:cNvSpPr>
          <p:nvPr>
            <p:ph type="title"/>
          </p:nvPr>
        </p:nvSpPr>
        <p:spPr>
          <a:xfrm>
            <a:off x="740482" y="4009292"/>
            <a:ext cx="10963837" cy="2641210"/>
          </a:xfrm>
        </p:spPr>
        <p:txBody>
          <a:bodyPr>
            <a:noAutofit/>
          </a:bodyPr>
          <a:lstStyle/>
          <a:p>
            <a:r>
              <a:rPr lang="es-AR" sz="2000" b="1" dirty="0">
                <a:solidFill>
                  <a:schemeClr val="bg1"/>
                </a:solidFill>
                <a:effectLst>
                  <a:outerShdw blurRad="38100" dist="38100" dir="2700000" algn="tl">
                    <a:srgbClr val="000000">
                      <a:alpha val="43137"/>
                    </a:srgbClr>
                  </a:outerShdw>
                </a:effectLst>
              </a:rPr>
              <a:t>Accedemos a la pagina web principal de administrador </a:t>
            </a:r>
            <a:r>
              <a:rPr lang="es-AR" sz="2000" b="1" dirty="0" err="1">
                <a:solidFill>
                  <a:schemeClr val="bg1"/>
                </a:solidFill>
                <a:effectLst>
                  <a:outerShdw blurRad="38100" dist="38100" dir="2700000" algn="tl">
                    <a:srgbClr val="000000">
                      <a:alpha val="43137"/>
                    </a:srgbClr>
                  </a:outerShdw>
                </a:effectLst>
              </a:rPr>
              <a:t>admin</a:t>
            </a:r>
            <a:r>
              <a:rPr lang="es-AR" sz="2000" b="1" dirty="0">
                <a:solidFill>
                  <a:schemeClr val="bg1"/>
                </a:solidFill>
                <a:effectLst>
                  <a:outerShdw blurRad="38100" dist="38100" dir="2700000" algn="tl">
                    <a:srgbClr val="000000">
                      <a:alpha val="43137"/>
                    </a:srgbClr>
                  </a:outerShdw>
                </a:effectLst>
              </a:rPr>
              <a:t>, donde encontramos la posibilidad de seleccionar la entidad que se desea administrar.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La entidad </a:t>
            </a:r>
            <a:r>
              <a:rPr lang="es-AR" sz="2000" b="1" dirty="0" err="1">
                <a:solidFill>
                  <a:srgbClr val="FF0000"/>
                </a:solidFill>
                <a:effectLst>
                  <a:outerShdw blurRad="38100" dist="38100" dir="2700000" algn="tl">
                    <a:srgbClr val="000000">
                      <a:alpha val="43137"/>
                    </a:srgbClr>
                  </a:outerShdw>
                </a:effectLst>
              </a:rPr>
              <a:t>admin.comedor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(carga de un nuevo comedor) y </a:t>
            </a:r>
            <a:r>
              <a:rPr lang="es-AR" sz="2000" b="1" dirty="0" err="1">
                <a:solidFill>
                  <a:srgbClr val="FF0000"/>
                </a:solidFill>
                <a:effectLst>
                  <a:outerShdw blurRad="38100" dist="38100" dir="2700000" algn="tl">
                    <a:srgbClr val="000000">
                      <a:alpha val="43137"/>
                    </a:srgbClr>
                  </a:outerShdw>
                </a:effectLst>
              </a:rPr>
              <a:t>admin.articulo_Pedido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(carga de un articulo pedido por x comedor), permite al administrador gestionar el ingreso de un nuevo comedor, como así el producto solicitado por los mismos.</a:t>
            </a:r>
          </a:p>
        </p:txBody>
      </p:sp>
      <p:pic>
        <p:nvPicPr>
          <p:cNvPr id="5" name="Marcador de contenido 4">
            <a:extLst>
              <a:ext uri="{FF2B5EF4-FFF2-40B4-BE49-F238E27FC236}">
                <a16:creationId xmlns:a16="http://schemas.microsoft.com/office/drawing/2014/main" id="{89F6D087-6BE9-42D3-A519-3E043EA76A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13269" y="207498"/>
            <a:ext cx="7565461" cy="3647050"/>
          </a:xfrm>
        </p:spPr>
      </p:pic>
    </p:spTree>
    <p:extLst>
      <p:ext uri="{BB962C8B-B14F-4D97-AF65-F5344CB8AC3E}">
        <p14:creationId xmlns:p14="http://schemas.microsoft.com/office/powerpoint/2010/main" val="3884837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8CB536-E5C4-43DD-AAED-8B65310EC092}"/>
              </a:ext>
            </a:extLst>
          </p:cNvPr>
          <p:cNvSpPr>
            <a:spLocks noGrp="1"/>
          </p:cNvSpPr>
          <p:nvPr>
            <p:ph type="title"/>
          </p:nvPr>
        </p:nvSpPr>
        <p:spPr>
          <a:xfrm>
            <a:off x="684212" y="4234376"/>
            <a:ext cx="10851296" cy="2466622"/>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comedores</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comedor, buscar todos los comedores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a:solidFill>
                  <a:srgbClr val="FF0000"/>
                </a:solidFill>
                <a:effectLst>
                  <a:outerShdw blurRad="38100" dist="38100" dir="2700000" algn="tl">
                    <a:srgbClr val="000000">
                      <a:alpha val="43137"/>
                    </a:srgbClr>
                  </a:outerShdw>
                </a:effectLst>
              </a:rPr>
              <a:t>comedor</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53D4D005-5D64-4969-AC14-AA74C9C1C0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157003"/>
            <a:ext cx="8534400" cy="3585003"/>
          </a:xfrm>
        </p:spPr>
      </p:pic>
    </p:spTree>
    <p:extLst>
      <p:ext uri="{BB962C8B-B14F-4D97-AF65-F5344CB8AC3E}">
        <p14:creationId xmlns:p14="http://schemas.microsoft.com/office/powerpoint/2010/main" val="23695961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BBD57D-4EF7-41EF-A38D-E4B99B20B7C3}"/>
              </a:ext>
            </a:extLst>
          </p:cNvPr>
          <p:cNvSpPr>
            <a:spLocks noGrp="1"/>
          </p:cNvSpPr>
          <p:nvPr>
            <p:ph type="title"/>
          </p:nvPr>
        </p:nvSpPr>
        <p:spPr>
          <a:xfrm>
            <a:off x="684211" y="4051495"/>
            <a:ext cx="10795025" cy="2511813"/>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Insertar comedor (</a:t>
            </a:r>
            <a:r>
              <a:rPr lang="es-AR" sz="2000" b="1" dirty="0">
                <a:solidFill>
                  <a:srgbClr val="FF0000"/>
                </a:solidFill>
                <a:effectLst>
                  <a:outerShdw blurRad="38100" dist="38100" dir="2700000" algn="tl">
                    <a:srgbClr val="000000">
                      <a:alpha val="43137"/>
                    </a:srgbClr>
                  </a:outerShdw>
                </a:effectLst>
              </a:rPr>
              <a:t>la creación de un nuevo comedor al igual que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rgbClr val="FF0000"/>
                </a:solidFill>
                <a:effectLst>
                  <a:outerShdw blurRad="38100" dist="38100" dir="2700000" algn="tl">
                    <a:srgbClr val="000000">
                      <a:alpha val="43137"/>
                    </a:srgbClr>
                  </a:outerShdw>
                </a:effectLst>
              </a:rPr>
              <a:t> es solo de uso exclusivo de los administradores de la pagina ya que requiere un proceso de certificación de datos previos</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chemeClr val="bg1"/>
                </a:solidFill>
                <a:effectLst>
                  <a:outerShdw blurRad="38100" dist="38100" dir="2700000" algn="tl">
                    <a:srgbClr val="000000">
                      <a:alpha val="43137"/>
                    </a:srgbClr>
                  </a:outerShdw>
                </a:effectLst>
              </a:rPr>
              <a:t> debe ser valido </a:t>
            </a: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20-31524262-2, se aplica una validación lógica donde 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chemeClr val="bg1"/>
                </a:solidFill>
                <a:effectLst>
                  <a:outerShdw blurRad="38100" dist="38100" dir="2700000" algn="tl">
                    <a:srgbClr val="000000">
                      <a:alpha val="43137"/>
                    </a:srgbClr>
                  </a:outerShdw>
                </a:effectLst>
              </a:rPr>
              <a:t> (Campo único) no debe existir en la base de datos. Caso contrario el formulario no es validado para su carga.</a:t>
            </a:r>
          </a:p>
        </p:txBody>
      </p:sp>
      <p:pic>
        <p:nvPicPr>
          <p:cNvPr id="5" name="Marcador de contenido 4">
            <a:extLst>
              <a:ext uri="{FF2B5EF4-FFF2-40B4-BE49-F238E27FC236}">
                <a16:creationId xmlns:a16="http://schemas.microsoft.com/office/drawing/2014/main" id="{9DCF6510-8050-4464-97CE-ABCE52EA6D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94692"/>
            <a:ext cx="8534400" cy="3440352"/>
          </a:xfrm>
        </p:spPr>
      </p:pic>
    </p:spTree>
    <p:extLst>
      <p:ext uri="{BB962C8B-B14F-4D97-AF65-F5344CB8AC3E}">
        <p14:creationId xmlns:p14="http://schemas.microsoft.com/office/powerpoint/2010/main" val="9074813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E6F21E-7DBA-4A4E-BB63-8BF008DC13B8}"/>
              </a:ext>
            </a:extLst>
          </p:cNvPr>
          <p:cNvSpPr>
            <a:spLocks noGrp="1"/>
          </p:cNvSpPr>
          <p:nvPr>
            <p:ph type="title"/>
          </p:nvPr>
        </p:nvSpPr>
        <p:spPr>
          <a:xfrm>
            <a:off x="684211" y="4951828"/>
            <a:ext cx="11062311" cy="1680625"/>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comedor, se registra en la base de datos entidad (comedor).</a:t>
            </a:r>
          </a:p>
        </p:txBody>
      </p:sp>
      <p:pic>
        <p:nvPicPr>
          <p:cNvPr id="5" name="Marcador de contenido 4">
            <a:extLst>
              <a:ext uri="{FF2B5EF4-FFF2-40B4-BE49-F238E27FC236}">
                <a16:creationId xmlns:a16="http://schemas.microsoft.com/office/drawing/2014/main" id="{9D90AFD3-08CD-44F2-B667-3E3456F3D9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25547"/>
            <a:ext cx="8534400" cy="2818985"/>
          </a:xfrm>
        </p:spPr>
      </p:pic>
      <p:pic>
        <p:nvPicPr>
          <p:cNvPr id="7" name="Imagen 6">
            <a:extLst>
              <a:ext uri="{FF2B5EF4-FFF2-40B4-BE49-F238E27FC236}">
                <a16:creationId xmlns:a16="http://schemas.microsoft.com/office/drawing/2014/main" id="{6FACEB77-F486-4F5D-A4A3-ABF4D0D5A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3256256"/>
            <a:ext cx="8534400" cy="1114425"/>
          </a:xfrm>
          <a:prstGeom prst="rect">
            <a:avLst/>
          </a:prstGeom>
        </p:spPr>
      </p:pic>
    </p:spTree>
    <p:extLst>
      <p:ext uri="{BB962C8B-B14F-4D97-AF65-F5344CB8AC3E}">
        <p14:creationId xmlns:p14="http://schemas.microsoft.com/office/powerpoint/2010/main" val="36343683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FB613A-4B56-4845-9819-8FBAF321397D}"/>
              </a:ext>
            </a:extLst>
          </p:cNvPr>
          <p:cNvSpPr>
            <a:spLocks noGrp="1"/>
          </p:cNvSpPr>
          <p:nvPr>
            <p:ph type="title"/>
          </p:nvPr>
        </p:nvSpPr>
        <p:spPr>
          <a:xfrm>
            <a:off x="684211" y="4290646"/>
            <a:ext cx="11048243" cy="2373923"/>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(comedor), si la validación es correcta obtiene los datos y los agrega a sus respectivos campos.</a:t>
            </a:r>
          </a:p>
        </p:txBody>
      </p:sp>
      <p:pic>
        <p:nvPicPr>
          <p:cNvPr id="5" name="Marcador de contenido 4">
            <a:extLst>
              <a:ext uri="{FF2B5EF4-FFF2-40B4-BE49-F238E27FC236}">
                <a16:creationId xmlns:a16="http://schemas.microsoft.com/office/drawing/2014/main" id="{85F795DA-83E6-4A12-A49D-52C58412DD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5891" y="193431"/>
            <a:ext cx="7600218" cy="3858064"/>
          </a:xfrm>
        </p:spPr>
      </p:pic>
    </p:spTree>
    <p:extLst>
      <p:ext uri="{BB962C8B-B14F-4D97-AF65-F5344CB8AC3E}">
        <p14:creationId xmlns:p14="http://schemas.microsoft.com/office/powerpoint/2010/main" val="15557602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254FEF-C47E-4E54-A07D-DB84146594FD}"/>
              </a:ext>
            </a:extLst>
          </p:cNvPr>
          <p:cNvSpPr>
            <a:spLocks noGrp="1"/>
          </p:cNvSpPr>
          <p:nvPr>
            <p:ph type="title"/>
          </p:nvPr>
        </p:nvSpPr>
        <p:spPr>
          <a:xfrm>
            <a:off x="684212" y="3780033"/>
            <a:ext cx="10935702" cy="2912672"/>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(comedor)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B8E3B911-AA59-40D7-9E37-F4C2E026D6E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0386" y="165295"/>
            <a:ext cx="7031227" cy="3263705"/>
          </a:xfrm>
        </p:spPr>
      </p:pic>
    </p:spTree>
    <p:extLst>
      <p:ext uri="{BB962C8B-B14F-4D97-AF65-F5344CB8AC3E}">
        <p14:creationId xmlns:p14="http://schemas.microsoft.com/office/powerpoint/2010/main" val="11673232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5E4B50-C593-4191-8725-8BF82C8229D5}"/>
              </a:ext>
            </a:extLst>
          </p:cNvPr>
          <p:cNvSpPr>
            <a:spLocks noGrp="1"/>
          </p:cNvSpPr>
          <p:nvPr>
            <p:ph type="title"/>
          </p:nvPr>
        </p:nvSpPr>
        <p:spPr>
          <a:xfrm>
            <a:off x="684212" y="3604848"/>
            <a:ext cx="10935702" cy="2936629"/>
          </a:xfrm>
        </p:spPr>
        <p:txBody>
          <a:bodyPr>
            <a:normAutofit/>
          </a:bodyPr>
          <a:lstStyle/>
          <a:p>
            <a:r>
              <a:rPr lang="es-AR" sz="2000" b="1" dirty="0">
                <a:solidFill>
                  <a:schemeClr val="bg1"/>
                </a:solidFill>
                <a:effectLst>
                  <a:outerShdw blurRad="38100" dist="38100" dir="2700000" algn="tl">
                    <a:srgbClr val="000000">
                      <a:alpha val="43137"/>
                    </a:srgbClr>
                  </a:outerShdw>
                </a:effectLst>
              </a:rPr>
              <a:t>actualizar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chemeClr val="bg1"/>
                </a:solidFill>
                <a:effectLst>
                  <a:outerShdw blurRad="38100" dist="38100" dir="2700000" algn="tl">
                    <a:srgbClr val="000000">
                      <a:alpha val="43137"/>
                    </a:srgbClr>
                  </a:outerShdw>
                </a:effectLst>
              </a:rPr>
              <a:t> debe ser valido </a:t>
            </a: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20-31524262-2, valida de forma lógica que el </a:t>
            </a:r>
            <a:r>
              <a:rPr lang="es-AR" sz="2000" b="1" dirty="0" err="1">
                <a:solidFill>
                  <a:schemeClr val="bg1"/>
                </a:solidFill>
                <a:effectLst>
                  <a:outerShdw blurRad="38100" dist="38100" dir="2700000" algn="tl">
                    <a:srgbClr val="000000">
                      <a:alpha val="43137"/>
                    </a:srgbClr>
                  </a:outerShdw>
                </a:effectLst>
              </a:rPr>
              <a:t>id_comedor</a:t>
            </a:r>
            <a:r>
              <a:rPr lang="es-AR" sz="2000" b="1" dirty="0">
                <a:solidFill>
                  <a:schemeClr val="bg1"/>
                </a:solidFill>
                <a:effectLst>
                  <a:outerShdw blurRad="38100" dist="38100" dir="2700000" algn="tl">
                    <a:srgbClr val="000000">
                      <a:alpha val="43137"/>
                    </a:srgbClr>
                  </a:outerShdw>
                </a:effectLst>
              </a:rPr>
              <a:t> ingresado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.Caso contrario el formulario no es validado para su actualización.</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se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comedor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82E4E3D6-18AD-4F3A-91F4-23D4BAC024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185739"/>
            <a:ext cx="8534400" cy="3067414"/>
          </a:xfrm>
        </p:spPr>
      </p:pic>
    </p:spTree>
    <p:extLst>
      <p:ext uri="{BB962C8B-B14F-4D97-AF65-F5344CB8AC3E}">
        <p14:creationId xmlns:p14="http://schemas.microsoft.com/office/powerpoint/2010/main" val="603443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7AE53B-EC8E-4BB4-87D1-FEAD02971D52}"/>
              </a:ext>
            </a:extLst>
          </p:cNvPr>
          <p:cNvSpPr>
            <a:spLocks noGrp="1"/>
          </p:cNvSpPr>
          <p:nvPr>
            <p:ph type="title"/>
          </p:nvPr>
        </p:nvSpPr>
        <p:spPr>
          <a:xfrm>
            <a:off x="684211" y="4487332"/>
            <a:ext cx="11245191" cy="2068213"/>
          </a:xfrm>
        </p:spPr>
        <p:txBody>
          <a:bodyPr>
            <a:normAutofit/>
          </a:bodyPr>
          <a:lstStyle/>
          <a:p>
            <a:r>
              <a:rPr lang="es-AR" sz="2000" b="1" dirty="0" err="1">
                <a:solidFill>
                  <a:srgbClr val="FF0000"/>
                </a:solidFill>
                <a:effectLst>
                  <a:outerShdw blurRad="38100" dist="38100" dir="2700000" algn="tl">
                    <a:srgbClr val="000000">
                      <a:alpha val="43137"/>
                    </a:srgbClr>
                  </a:outerShdw>
                </a:effectLst>
              </a:rPr>
              <a:t>LINk</a:t>
            </a:r>
            <a:r>
              <a:rPr lang="es-AR" sz="2000" b="1" dirty="0">
                <a:solidFill>
                  <a:srgbClr val="FF0000"/>
                </a:solidFill>
                <a:effectLst>
                  <a:outerShdw blurRad="38100" dist="38100" dir="2700000" algn="tl">
                    <a:srgbClr val="000000">
                      <a:alpha val="43137"/>
                    </a:srgbClr>
                  </a:outerShdw>
                </a:effectLst>
              </a:rPr>
              <a:t> repositorio proyecto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https://github.com/FedeConciencia/Proyecto_Final_Comedores_2021</a:t>
            </a:r>
          </a:p>
        </p:txBody>
      </p:sp>
      <p:pic>
        <p:nvPicPr>
          <p:cNvPr id="5" name="Marcador de contenido 4">
            <a:extLst>
              <a:ext uri="{FF2B5EF4-FFF2-40B4-BE49-F238E27FC236}">
                <a16:creationId xmlns:a16="http://schemas.microsoft.com/office/drawing/2014/main" id="{877335D0-6D0D-4F04-B904-0E33087356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11544" y="179363"/>
            <a:ext cx="6168911" cy="3614738"/>
          </a:xfrm>
        </p:spPr>
      </p:pic>
    </p:spTree>
    <p:extLst>
      <p:ext uri="{BB962C8B-B14F-4D97-AF65-F5344CB8AC3E}">
        <p14:creationId xmlns:p14="http://schemas.microsoft.com/office/powerpoint/2010/main" val="40812056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245A39-78B5-4489-9F23-EB9FD23321DF}"/>
              </a:ext>
            </a:extLst>
          </p:cNvPr>
          <p:cNvSpPr>
            <a:spLocks noGrp="1"/>
          </p:cNvSpPr>
          <p:nvPr>
            <p:ph type="title"/>
          </p:nvPr>
        </p:nvSpPr>
        <p:spPr>
          <a:xfrm>
            <a:off x="684212" y="3938954"/>
            <a:ext cx="10851296" cy="2662969"/>
          </a:xfrm>
        </p:spPr>
        <p:txBody>
          <a:bodyPr>
            <a:normAutofit/>
          </a:bodyPr>
          <a:lstStyle/>
          <a:p>
            <a:r>
              <a:rPr lang="es-AR" sz="2000" b="1" dirty="0">
                <a:solidFill>
                  <a:schemeClr val="bg1"/>
                </a:solidFill>
                <a:effectLst>
                  <a:outerShdw blurRad="38100" dist="38100" dir="2700000" algn="tl">
                    <a:srgbClr val="000000">
                      <a:alpha val="43137"/>
                    </a:srgbClr>
                  </a:outerShdw>
                </a:effectLst>
              </a:rPr>
              <a:t>eliminar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tiene únicamente en cuenta la validación del campo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chemeClr val="bg1"/>
                </a:solidFill>
                <a:effectLst>
                  <a:outerShdw blurRad="38100" dist="38100" dir="2700000" algn="tl">
                    <a:srgbClr val="000000">
                      <a:alpha val="43137"/>
                    </a:srgbClr>
                  </a:outerShdw>
                </a:effectLst>
              </a:rPr>
              <a:t>, que el campo no se encuentre vacío, que se ingresen valores numéricos, y gestiona la validación lógica del valor ingresado que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entidad (comedor). Caso contrario no se procesa la eliminación. De </a:t>
            </a:r>
            <a:r>
              <a:rPr lang="es-AR" sz="2000" b="1" dirty="0">
                <a:solidFill>
                  <a:srgbClr val="FF0000"/>
                </a:solidFill>
                <a:effectLst>
                  <a:outerShdw blurRad="38100" dist="38100" dir="2700000" algn="tl">
                    <a:srgbClr val="000000">
                      <a:alpha val="43137"/>
                    </a:srgbClr>
                  </a:outerShdw>
                </a:effectLst>
              </a:rPr>
              <a:t>forma lógica</a:t>
            </a:r>
            <a:r>
              <a:rPr lang="es-AR" sz="2000" b="1" dirty="0">
                <a:solidFill>
                  <a:schemeClr val="bg1"/>
                </a:solidFill>
                <a:effectLst>
                  <a:outerShdw blurRad="38100" dist="38100" dir="2700000" algn="tl">
                    <a:srgbClr val="000000">
                      <a:alpha val="43137"/>
                    </a:srgbClr>
                  </a:outerShdw>
                </a:effectLst>
              </a:rPr>
              <a:t> gestiona a su vez eliminación de los </a:t>
            </a:r>
            <a:r>
              <a:rPr lang="es-AR" sz="2000" b="1" dirty="0" err="1">
                <a:solidFill>
                  <a:srgbClr val="FF0000"/>
                </a:solidFill>
                <a:effectLst>
                  <a:outerShdw blurRad="38100" dist="38100" dir="2700000" algn="tl">
                    <a:srgbClr val="000000">
                      <a:alpha val="43137"/>
                    </a:srgbClr>
                  </a:outerShdw>
                </a:effectLst>
              </a:rPr>
              <a:t>artículo_pedido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relacionado al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a:t>
            </a:r>
            <a:endParaRPr lang="es-AR" sz="20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6502E5E6-A284-42B0-80F3-12810022E1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84546" y="256077"/>
            <a:ext cx="8534400" cy="3067414"/>
          </a:xfrm>
        </p:spPr>
      </p:pic>
    </p:spTree>
    <p:extLst>
      <p:ext uri="{BB962C8B-B14F-4D97-AF65-F5344CB8AC3E}">
        <p14:creationId xmlns:p14="http://schemas.microsoft.com/office/powerpoint/2010/main" val="12630984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2606B0-431A-434B-BFE3-FDAA6F575A6B}"/>
              </a:ext>
            </a:extLst>
          </p:cNvPr>
          <p:cNvSpPr>
            <a:spLocks noGrp="1"/>
          </p:cNvSpPr>
          <p:nvPr>
            <p:ph type="title"/>
          </p:nvPr>
        </p:nvSpPr>
        <p:spPr>
          <a:xfrm>
            <a:off x="684212" y="4318782"/>
            <a:ext cx="11006040" cy="2289516"/>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comedor:</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comedores.</a:t>
            </a:r>
          </a:p>
        </p:txBody>
      </p:sp>
      <p:pic>
        <p:nvPicPr>
          <p:cNvPr id="5" name="Marcador de contenido 4">
            <a:extLst>
              <a:ext uri="{FF2B5EF4-FFF2-40B4-BE49-F238E27FC236}">
                <a16:creationId xmlns:a16="http://schemas.microsoft.com/office/drawing/2014/main" id="{410FAD3C-D57C-4584-9D37-BE42ACF110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5891" y="249702"/>
            <a:ext cx="7600218" cy="3614738"/>
          </a:xfrm>
        </p:spPr>
      </p:pic>
    </p:spTree>
    <p:extLst>
      <p:ext uri="{BB962C8B-B14F-4D97-AF65-F5344CB8AC3E}">
        <p14:creationId xmlns:p14="http://schemas.microsoft.com/office/powerpoint/2010/main" val="33536505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F65445-FB01-427F-AB39-3A19D0CF53C7}"/>
              </a:ext>
            </a:extLst>
          </p:cNvPr>
          <p:cNvSpPr>
            <a:spLocks noGrp="1"/>
          </p:cNvSpPr>
          <p:nvPr>
            <p:ph type="title"/>
          </p:nvPr>
        </p:nvSpPr>
        <p:spPr>
          <a:xfrm>
            <a:off x="684212" y="4487332"/>
            <a:ext cx="11006040" cy="2177237"/>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Persona</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una persona, buscar todos las personas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a:solidFill>
                  <a:srgbClr val="FF0000"/>
                </a:solidFill>
                <a:effectLst>
                  <a:outerShdw blurRad="38100" dist="38100" dir="2700000" algn="tl">
                    <a:srgbClr val="000000">
                      <a:alpha val="43137"/>
                    </a:srgbClr>
                  </a:outerShdw>
                </a:effectLst>
              </a:rPr>
              <a:t>Persona</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1711A6B1-DC09-4151-8078-DF521433D3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5752" y="193431"/>
            <a:ext cx="7540495" cy="3614738"/>
          </a:xfrm>
        </p:spPr>
      </p:pic>
    </p:spTree>
    <p:extLst>
      <p:ext uri="{BB962C8B-B14F-4D97-AF65-F5344CB8AC3E}">
        <p14:creationId xmlns:p14="http://schemas.microsoft.com/office/powerpoint/2010/main" val="34486575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3A3F40-F66B-4713-92FF-363155522F4E}"/>
              </a:ext>
            </a:extLst>
          </p:cNvPr>
          <p:cNvSpPr>
            <a:spLocks noGrp="1"/>
          </p:cNvSpPr>
          <p:nvPr>
            <p:ph type="title"/>
          </p:nvPr>
        </p:nvSpPr>
        <p:spPr>
          <a:xfrm>
            <a:off x="684211" y="4009292"/>
            <a:ext cx="10865363" cy="2584939"/>
          </a:xfrm>
        </p:spPr>
        <p:txBody>
          <a:bodyPr>
            <a:normAutofit/>
          </a:bodyPr>
          <a:lstStyle/>
          <a:p>
            <a:r>
              <a:rPr lang="es-AR" sz="2000" b="1" dirty="0">
                <a:solidFill>
                  <a:schemeClr val="bg1"/>
                </a:solidFill>
                <a:effectLst>
                  <a:outerShdw blurRad="38100" dist="38100" dir="2700000" algn="tl">
                    <a:srgbClr val="000000">
                      <a:alpha val="43137"/>
                    </a:srgbClr>
                  </a:outerShdw>
                </a:effectLst>
              </a:rPr>
              <a:t>Insertar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a:solidFill>
                  <a:srgbClr val="FF0000"/>
                </a:solidFill>
                <a:effectLst>
                  <a:outerShdw blurRad="38100" dist="38100" dir="2700000" algn="tl">
                    <a:srgbClr val="000000">
                      <a:alpha val="43137"/>
                    </a:srgbClr>
                  </a:outerShdw>
                </a:effectLst>
              </a:rPr>
              <a:t>DNI </a:t>
            </a:r>
            <a:r>
              <a:rPr lang="es-AR" sz="2000" b="1" dirty="0">
                <a:solidFill>
                  <a:schemeClr val="bg1"/>
                </a:solidFill>
                <a:effectLst>
                  <a:outerShdw blurRad="38100" dist="38100" dir="2700000" algn="tl">
                    <a:srgbClr val="000000">
                      <a:alpha val="43137"/>
                    </a:srgbClr>
                  </a:outerShdw>
                </a:effectLst>
              </a:rPr>
              <a:t>valores numéricos, se aplica una validación lógica donde el </a:t>
            </a:r>
            <a:r>
              <a:rPr lang="es-AR" sz="2000" b="1" dirty="0" err="1">
                <a:solidFill>
                  <a:srgbClr val="FF0000"/>
                </a:solidFill>
                <a:effectLst>
                  <a:outerShdw blurRad="38100" dist="38100" dir="2700000" algn="tl">
                    <a:srgbClr val="000000">
                      <a:alpha val="43137"/>
                    </a:srgbClr>
                  </a:outerShdw>
                </a:effectLst>
              </a:rPr>
              <a:t>dni</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(Campo único) y </a:t>
            </a:r>
            <a:r>
              <a:rPr lang="es-AR" sz="2000" b="1" dirty="0">
                <a:solidFill>
                  <a:srgbClr val="FF0000"/>
                </a:solidFill>
                <a:effectLst>
                  <a:outerShdw blurRad="38100" dist="38100" dir="2700000" algn="tl">
                    <a:srgbClr val="000000">
                      <a:alpha val="43137"/>
                    </a:srgbClr>
                  </a:outerShdw>
                </a:effectLst>
              </a:rPr>
              <a:t>usuario </a:t>
            </a:r>
            <a:r>
              <a:rPr lang="es-AR" sz="2000" b="1" dirty="0">
                <a:solidFill>
                  <a:schemeClr val="bg1"/>
                </a:solidFill>
                <a:effectLst>
                  <a:outerShdw blurRad="38100" dist="38100" dir="2700000" algn="tl">
                    <a:srgbClr val="000000">
                      <a:alpha val="43137"/>
                    </a:srgbClr>
                  </a:outerShdw>
                </a:effectLst>
              </a:rPr>
              <a:t>(campo único)  no debe existir en la base de datos. Caso contrario el formulario no es validado para su carga.</a:t>
            </a:r>
          </a:p>
        </p:txBody>
      </p:sp>
      <p:pic>
        <p:nvPicPr>
          <p:cNvPr id="5" name="Marcador de contenido 4">
            <a:extLst>
              <a:ext uri="{FF2B5EF4-FFF2-40B4-BE49-F238E27FC236}">
                <a16:creationId xmlns:a16="http://schemas.microsoft.com/office/drawing/2014/main" id="{5C3DBD60-A00C-4C25-9F2C-2F241D6E73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4778" y="263769"/>
            <a:ext cx="7222443" cy="3614738"/>
          </a:xfrm>
        </p:spPr>
      </p:pic>
    </p:spTree>
    <p:extLst>
      <p:ext uri="{BB962C8B-B14F-4D97-AF65-F5344CB8AC3E}">
        <p14:creationId xmlns:p14="http://schemas.microsoft.com/office/powerpoint/2010/main" val="42061914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DDBE5B-D96F-464C-AB0C-6AB6268B998A}"/>
              </a:ext>
            </a:extLst>
          </p:cNvPr>
          <p:cNvSpPr>
            <a:spLocks noGrp="1"/>
          </p:cNvSpPr>
          <p:nvPr>
            <p:ph type="title"/>
          </p:nvPr>
        </p:nvSpPr>
        <p:spPr>
          <a:xfrm>
            <a:off x="604911" y="5035972"/>
            <a:ext cx="10972799" cy="1507067"/>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 la persona, se registra en la base de datos entidad (persona). Se genera de forma lógica la inserción de un registro en la entidad (tabla) usuario.</a:t>
            </a:r>
          </a:p>
        </p:txBody>
      </p:sp>
      <p:pic>
        <p:nvPicPr>
          <p:cNvPr id="5" name="Marcador de contenido 4">
            <a:extLst>
              <a:ext uri="{FF2B5EF4-FFF2-40B4-BE49-F238E27FC236}">
                <a16:creationId xmlns:a16="http://schemas.microsoft.com/office/drawing/2014/main" id="{67F27C6F-509C-489E-A7AA-E011EBD7D4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06995"/>
            <a:ext cx="8534400" cy="3109307"/>
          </a:xfrm>
        </p:spPr>
      </p:pic>
      <p:pic>
        <p:nvPicPr>
          <p:cNvPr id="7" name="Imagen 6">
            <a:extLst>
              <a:ext uri="{FF2B5EF4-FFF2-40B4-BE49-F238E27FC236}">
                <a16:creationId xmlns:a16="http://schemas.microsoft.com/office/drawing/2014/main" id="{5E22B4A6-EAC2-4AEA-B734-1D1918DDA7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3429000"/>
            <a:ext cx="8534400" cy="1371600"/>
          </a:xfrm>
          <a:prstGeom prst="rect">
            <a:avLst/>
          </a:prstGeom>
        </p:spPr>
      </p:pic>
    </p:spTree>
    <p:extLst>
      <p:ext uri="{BB962C8B-B14F-4D97-AF65-F5344CB8AC3E}">
        <p14:creationId xmlns:p14="http://schemas.microsoft.com/office/powerpoint/2010/main" val="4322026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8B1966-45DC-4C4A-BBE3-C99DEECEE2DA}"/>
              </a:ext>
            </a:extLst>
          </p:cNvPr>
          <p:cNvSpPr>
            <a:spLocks noGrp="1"/>
          </p:cNvSpPr>
          <p:nvPr>
            <p:ph type="title"/>
          </p:nvPr>
        </p:nvSpPr>
        <p:spPr>
          <a:xfrm>
            <a:off x="684211" y="4065563"/>
            <a:ext cx="10963837" cy="2672861"/>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(persona), si la validación es correcta obtiene los datos y los agrega a sus respectivos campos. En este caso por protección de datos los valores de contraseña no son ingresados.</a:t>
            </a:r>
          </a:p>
        </p:txBody>
      </p:sp>
      <p:pic>
        <p:nvPicPr>
          <p:cNvPr id="5" name="Marcador de contenido 4">
            <a:extLst>
              <a:ext uri="{FF2B5EF4-FFF2-40B4-BE49-F238E27FC236}">
                <a16:creationId xmlns:a16="http://schemas.microsoft.com/office/drawing/2014/main" id="{85EA6448-F059-4F4F-8C8A-FC5260AE27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61" y="221566"/>
            <a:ext cx="7095678" cy="3614738"/>
          </a:xfrm>
        </p:spPr>
      </p:pic>
    </p:spTree>
    <p:extLst>
      <p:ext uri="{BB962C8B-B14F-4D97-AF65-F5344CB8AC3E}">
        <p14:creationId xmlns:p14="http://schemas.microsoft.com/office/powerpoint/2010/main" val="17457253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6F6D757-09BC-4ABB-AC7C-BE643877DA76}"/>
              </a:ext>
            </a:extLst>
          </p:cNvPr>
          <p:cNvSpPr>
            <a:spLocks noGrp="1"/>
          </p:cNvSpPr>
          <p:nvPr>
            <p:ph type="title"/>
          </p:nvPr>
        </p:nvSpPr>
        <p:spPr>
          <a:xfrm>
            <a:off x="684211" y="3967090"/>
            <a:ext cx="10991973" cy="2669344"/>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(persona)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D6B8FC16-35EF-47B2-B122-CCA4DE6B6E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0668" y="221567"/>
            <a:ext cx="7250663" cy="3450101"/>
          </a:xfrm>
        </p:spPr>
      </p:pic>
    </p:spTree>
    <p:extLst>
      <p:ext uri="{BB962C8B-B14F-4D97-AF65-F5344CB8AC3E}">
        <p14:creationId xmlns:p14="http://schemas.microsoft.com/office/powerpoint/2010/main" val="998883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16A69F-595C-4EB7-A710-A0F104349447}"/>
              </a:ext>
            </a:extLst>
          </p:cNvPr>
          <p:cNvSpPr>
            <a:spLocks noGrp="1"/>
          </p:cNvSpPr>
          <p:nvPr>
            <p:ph type="title"/>
          </p:nvPr>
        </p:nvSpPr>
        <p:spPr>
          <a:xfrm>
            <a:off x="684211" y="3798276"/>
            <a:ext cx="10809093" cy="2848709"/>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actualizar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a:solidFill>
                  <a:srgbClr val="FF0000"/>
                </a:solidFill>
                <a:effectLst>
                  <a:outerShdw blurRad="38100" dist="38100" dir="2700000" algn="tl">
                    <a:srgbClr val="000000">
                      <a:alpha val="43137"/>
                    </a:srgbClr>
                  </a:outerShdw>
                </a:effectLst>
              </a:rPr>
              <a:t>DNI </a:t>
            </a:r>
            <a:r>
              <a:rPr lang="es-AR" sz="2000" b="1" dirty="0">
                <a:solidFill>
                  <a:schemeClr val="bg1"/>
                </a:solidFill>
                <a:effectLst>
                  <a:outerShdw blurRad="38100" dist="38100" dir="2700000" algn="tl">
                    <a:srgbClr val="000000">
                      <a:alpha val="43137"/>
                    </a:srgbClr>
                  </a:outerShdw>
                </a:effectLst>
              </a:rPr>
              <a:t>valores numéricos, campos de solo ingreso caracteres de texto, valida de forma lógica que el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.Caso contrario el formulario no es validado para su actualización.</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se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persona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3F5D0955-6B76-47B3-8538-64AA427DDD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2045" y="211015"/>
            <a:ext cx="6547909" cy="3432517"/>
          </a:xfrm>
        </p:spPr>
      </p:pic>
    </p:spTree>
    <p:extLst>
      <p:ext uri="{BB962C8B-B14F-4D97-AF65-F5344CB8AC3E}">
        <p14:creationId xmlns:p14="http://schemas.microsoft.com/office/powerpoint/2010/main" val="20198641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4F9D7F-EC5A-46E3-B34B-026E78986F6C}"/>
              </a:ext>
            </a:extLst>
          </p:cNvPr>
          <p:cNvSpPr>
            <a:spLocks noGrp="1"/>
          </p:cNvSpPr>
          <p:nvPr>
            <p:ph type="title"/>
          </p:nvPr>
        </p:nvSpPr>
        <p:spPr>
          <a:xfrm>
            <a:off x="684211" y="4248444"/>
            <a:ext cx="10879432" cy="2444262"/>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eliminar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tiene únicamente en cuenta la validación del campo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chemeClr val="bg1"/>
                </a:solidFill>
                <a:effectLst>
                  <a:outerShdw blurRad="38100" dist="38100" dir="2700000" algn="tl">
                    <a:srgbClr val="000000">
                      <a:alpha val="43137"/>
                    </a:srgbClr>
                  </a:outerShdw>
                </a:effectLst>
              </a:rPr>
              <a:t>, que el campo no se encuentre vacío, que se ingresen valores numéricos, y gestiona la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del valor ingresado que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entidad (</a:t>
            </a:r>
            <a:r>
              <a:rPr lang="es-AR" sz="2000" b="1" dirty="0">
                <a:solidFill>
                  <a:srgbClr val="FF0000"/>
                </a:solidFill>
                <a:effectLst>
                  <a:outerShdw blurRad="38100" dist="38100" dir="2700000" algn="tl">
                    <a:srgbClr val="000000">
                      <a:alpha val="43137"/>
                    </a:srgbClr>
                  </a:outerShdw>
                </a:effectLst>
              </a:rPr>
              <a:t>persona</a:t>
            </a:r>
            <a:r>
              <a:rPr lang="es-AR" sz="2000" b="1" dirty="0">
                <a:solidFill>
                  <a:schemeClr val="bg1"/>
                </a:solidFill>
                <a:effectLst>
                  <a:outerShdw blurRad="38100" dist="38100" dir="2700000" algn="tl">
                    <a:srgbClr val="000000">
                      <a:alpha val="43137"/>
                    </a:srgbClr>
                  </a:outerShdw>
                </a:effectLst>
              </a:rPr>
              <a:t>). Caso contrario no se procesa la eliminación. De </a:t>
            </a:r>
            <a:r>
              <a:rPr lang="es-AR" sz="2000" b="1" dirty="0">
                <a:solidFill>
                  <a:srgbClr val="FF0000"/>
                </a:solidFill>
                <a:effectLst>
                  <a:outerShdw blurRad="38100" dist="38100" dir="2700000" algn="tl">
                    <a:srgbClr val="000000">
                      <a:alpha val="43137"/>
                    </a:srgbClr>
                  </a:outerShdw>
                </a:effectLst>
              </a:rPr>
              <a:t>forma lógica</a:t>
            </a:r>
            <a:r>
              <a:rPr lang="es-AR" sz="2000" b="1" dirty="0">
                <a:solidFill>
                  <a:schemeClr val="bg1"/>
                </a:solidFill>
                <a:effectLst>
                  <a:outerShdw blurRad="38100" dist="38100" dir="2700000" algn="tl">
                    <a:srgbClr val="000000">
                      <a:alpha val="43137"/>
                    </a:srgbClr>
                  </a:outerShdw>
                </a:effectLst>
              </a:rPr>
              <a:t> gestiona a su vez eliminación del usuario relacionado al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a:t>
            </a:r>
            <a:endParaRPr lang="es-AR" sz="2000" b="1" dirty="0">
              <a:solidFill>
                <a:schemeClr val="bg1"/>
              </a:solidFill>
              <a:effectLst>
                <a:outerShdw blurRad="38100" dist="38100" dir="2700000" algn="tl">
                  <a:srgbClr val="000000">
                    <a:alpha val="43137"/>
                  </a:srgbClr>
                </a:outerShdw>
              </a:effectLst>
            </a:endParaRPr>
          </a:p>
        </p:txBody>
      </p:sp>
      <p:pic>
        <p:nvPicPr>
          <p:cNvPr id="9" name="Marcador de contenido 8">
            <a:extLst>
              <a:ext uri="{FF2B5EF4-FFF2-40B4-BE49-F238E27FC236}">
                <a16:creationId xmlns:a16="http://schemas.microsoft.com/office/drawing/2014/main" id="{2003D391-03FA-4DFB-AEB6-2C502CC8A69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1203" y="165295"/>
            <a:ext cx="7269594" cy="3614738"/>
          </a:xfrm>
        </p:spPr>
      </p:pic>
    </p:spTree>
    <p:extLst>
      <p:ext uri="{BB962C8B-B14F-4D97-AF65-F5344CB8AC3E}">
        <p14:creationId xmlns:p14="http://schemas.microsoft.com/office/powerpoint/2010/main" val="34500563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06E7A0-67A5-4318-A06E-A67E63161E7B}"/>
              </a:ext>
            </a:extLst>
          </p:cNvPr>
          <p:cNvSpPr>
            <a:spLocks noGrp="1"/>
          </p:cNvSpPr>
          <p:nvPr>
            <p:ph type="title"/>
          </p:nvPr>
        </p:nvSpPr>
        <p:spPr>
          <a:xfrm>
            <a:off x="684211" y="4487332"/>
            <a:ext cx="11076379" cy="2106899"/>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persona: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persona.</a:t>
            </a:r>
          </a:p>
        </p:txBody>
      </p:sp>
      <p:pic>
        <p:nvPicPr>
          <p:cNvPr id="9" name="Marcador de contenido 8">
            <a:extLst>
              <a:ext uri="{FF2B5EF4-FFF2-40B4-BE49-F238E27FC236}">
                <a16:creationId xmlns:a16="http://schemas.microsoft.com/office/drawing/2014/main" id="{BB0C5E51-A1BA-4385-B46A-D71AB95607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2045" y="263769"/>
            <a:ext cx="6547909" cy="3614738"/>
          </a:xfrm>
        </p:spPr>
      </p:pic>
    </p:spTree>
    <p:extLst>
      <p:ext uri="{BB962C8B-B14F-4D97-AF65-F5344CB8AC3E}">
        <p14:creationId xmlns:p14="http://schemas.microsoft.com/office/powerpoint/2010/main" val="3723419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F526C8E-D0DD-4FF9-BB2B-F8ABD62F81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436" y="1266092"/>
            <a:ext cx="11043139" cy="5064370"/>
          </a:xfrm>
          <a:prstGeom prst="rect">
            <a:avLst/>
          </a:prstGeom>
        </p:spPr>
      </p:pic>
      <p:sp>
        <p:nvSpPr>
          <p:cNvPr id="7" name="CuadroTexto 6">
            <a:extLst>
              <a:ext uri="{FF2B5EF4-FFF2-40B4-BE49-F238E27FC236}">
                <a16:creationId xmlns:a16="http://schemas.microsoft.com/office/drawing/2014/main" id="{AF3F6B43-365C-423F-AF3D-3085FD838F6B}"/>
              </a:ext>
            </a:extLst>
          </p:cNvPr>
          <p:cNvSpPr txBox="1"/>
          <p:nvPr/>
        </p:nvSpPr>
        <p:spPr>
          <a:xfrm>
            <a:off x="506436" y="422030"/>
            <a:ext cx="11043139" cy="400110"/>
          </a:xfrm>
          <a:prstGeom prst="rect">
            <a:avLst/>
          </a:prstGeom>
          <a:noFill/>
        </p:spPr>
        <p:txBody>
          <a:bodyPr wrap="square" rtlCol="0">
            <a:spAutoFit/>
          </a:bodyPr>
          <a:lstStyle/>
          <a:p>
            <a:pPr algn="ctr"/>
            <a:r>
              <a:rPr lang="es-AR" sz="2000" b="1" dirty="0">
                <a:solidFill>
                  <a:schemeClr val="bg1"/>
                </a:solidFill>
                <a:effectLst>
                  <a:outerShdw blurRad="38100" dist="38100" dir="2700000" algn="tl">
                    <a:srgbClr val="000000">
                      <a:alpha val="43137"/>
                    </a:srgbClr>
                  </a:outerShdw>
                </a:effectLst>
              </a:rPr>
              <a:t>HISTORY GIT BRANCH Fede.S_17 (Alumno Federico Sabatini)</a:t>
            </a:r>
          </a:p>
        </p:txBody>
      </p:sp>
    </p:spTree>
    <p:extLst>
      <p:ext uri="{BB962C8B-B14F-4D97-AF65-F5344CB8AC3E}">
        <p14:creationId xmlns:p14="http://schemas.microsoft.com/office/powerpoint/2010/main" val="9337254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0A3511-6D28-45A8-81C8-ECA69D1BFB36}"/>
              </a:ext>
            </a:extLst>
          </p:cNvPr>
          <p:cNvSpPr>
            <a:spLocks noGrp="1"/>
          </p:cNvSpPr>
          <p:nvPr>
            <p:ph type="title"/>
          </p:nvPr>
        </p:nvSpPr>
        <p:spPr>
          <a:xfrm>
            <a:off x="684212" y="4037428"/>
            <a:ext cx="11006040" cy="2641209"/>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EMPRESA</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una empresa, buscar todas las empresas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538CA485-D0C6-45C0-B8DB-C68213A959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6584" y="179363"/>
            <a:ext cx="7698831" cy="3614738"/>
          </a:xfrm>
        </p:spPr>
      </p:pic>
    </p:spTree>
    <p:extLst>
      <p:ext uri="{BB962C8B-B14F-4D97-AF65-F5344CB8AC3E}">
        <p14:creationId xmlns:p14="http://schemas.microsoft.com/office/powerpoint/2010/main" val="14292186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23799-7F4A-4B48-B760-43DF1C0838EA}"/>
              </a:ext>
            </a:extLst>
          </p:cNvPr>
          <p:cNvSpPr>
            <a:spLocks noGrp="1"/>
          </p:cNvSpPr>
          <p:nvPr>
            <p:ph type="title"/>
          </p:nvPr>
        </p:nvSpPr>
        <p:spPr>
          <a:xfrm>
            <a:off x="684211" y="3995225"/>
            <a:ext cx="10963837" cy="2641209"/>
          </a:xfrm>
        </p:spPr>
        <p:txBody>
          <a:bodyPr>
            <a:normAutofit/>
          </a:bodyPr>
          <a:lstStyle/>
          <a:p>
            <a:r>
              <a:rPr lang="es-AR" sz="2000" b="1" dirty="0">
                <a:solidFill>
                  <a:schemeClr val="bg1"/>
                </a:solidFill>
                <a:effectLst>
                  <a:outerShdw blurRad="38100" dist="38100" dir="2700000" algn="tl">
                    <a:srgbClr val="000000">
                      <a:alpha val="43137"/>
                    </a:srgbClr>
                  </a:outerShdw>
                </a:effectLst>
              </a:rPr>
              <a:t>Insertar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valores numéricos y formato correspondiente 20-31425262-1, se aplica una validación lógica donde 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(Campo único) y </a:t>
            </a:r>
            <a:r>
              <a:rPr lang="es-AR" sz="2000" b="1" dirty="0">
                <a:solidFill>
                  <a:srgbClr val="FF0000"/>
                </a:solidFill>
                <a:effectLst>
                  <a:outerShdw blurRad="38100" dist="38100" dir="2700000" algn="tl">
                    <a:srgbClr val="000000">
                      <a:alpha val="43137"/>
                    </a:srgbClr>
                  </a:outerShdw>
                </a:effectLst>
              </a:rPr>
              <a:t>usuario </a:t>
            </a:r>
            <a:r>
              <a:rPr lang="es-AR" sz="2000" b="1" dirty="0">
                <a:solidFill>
                  <a:schemeClr val="bg1"/>
                </a:solidFill>
                <a:effectLst>
                  <a:outerShdw blurRad="38100" dist="38100" dir="2700000" algn="tl">
                    <a:srgbClr val="000000">
                      <a:alpha val="43137"/>
                    </a:srgbClr>
                  </a:outerShdw>
                </a:effectLst>
              </a:rPr>
              <a:t>(campo único)  no debe existir en la base de datos. Caso contrario el formulario no es validado para su carga.</a:t>
            </a:r>
          </a:p>
        </p:txBody>
      </p:sp>
      <p:pic>
        <p:nvPicPr>
          <p:cNvPr id="5" name="Marcador de contenido 4">
            <a:extLst>
              <a:ext uri="{FF2B5EF4-FFF2-40B4-BE49-F238E27FC236}">
                <a16:creationId xmlns:a16="http://schemas.microsoft.com/office/drawing/2014/main" id="{01A53C1B-A1E8-40A4-9A65-28740745F2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5773" y="221566"/>
            <a:ext cx="6460454" cy="3614738"/>
          </a:xfrm>
        </p:spPr>
      </p:pic>
    </p:spTree>
    <p:extLst>
      <p:ext uri="{BB962C8B-B14F-4D97-AF65-F5344CB8AC3E}">
        <p14:creationId xmlns:p14="http://schemas.microsoft.com/office/powerpoint/2010/main" val="14544140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AA714A-0EBB-4AE5-BD47-BA81993D75F5}"/>
              </a:ext>
            </a:extLst>
          </p:cNvPr>
          <p:cNvSpPr>
            <a:spLocks noGrp="1"/>
          </p:cNvSpPr>
          <p:nvPr>
            <p:ph type="title"/>
          </p:nvPr>
        </p:nvSpPr>
        <p:spPr>
          <a:xfrm>
            <a:off x="684211" y="4318782"/>
            <a:ext cx="10893499" cy="2341247"/>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 la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se registra en la base de datos entidad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Se genera de forma lógica la inserción de un registro en la entidad (tabla)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18EBEAE9-242F-4D1C-A7B6-1390A0DF3F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197971"/>
            <a:ext cx="8534400" cy="3037598"/>
          </a:xfrm>
        </p:spPr>
      </p:pic>
      <p:pic>
        <p:nvPicPr>
          <p:cNvPr id="9" name="Imagen 8">
            <a:extLst>
              <a:ext uri="{FF2B5EF4-FFF2-40B4-BE49-F238E27FC236}">
                <a16:creationId xmlns:a16="http://schemas.microsoft.com/office/drawing/2014/main" id="{06FC63CD-9746-448A-A73D-B3C4B1F26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799" y="3429000"/>
            <a:ext cx="8534399" cy="1323975"/>
          </a:xfrm>
          <a:prstGeom prst="rect">
            <a:avLst/>
          </a:prstGeom>
        </p:spPr>
      </p:pic>
    </p:spTree>
    <p:extLst>
      <p:ext uri="{BB962C8B-B14F-4D97-AF65-F5344CB8AC3E}">
        <p14:creationId xmlns:p14="http://schemas.microsoft.com/office/powerpoint/2010/main" val="39975266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25EE91-FDB2-4E33-B3E4-856703520314}"/>
              </a:ext>
            </a:extLst>
          </p:cNvPr>
          <p:cNvSpPr>
            <a:spLocks noGrp="1"/>
          </p:cNvSpPr>
          <p:nvPr>
            <p:ph type="title"/>
          </p:nvPr>
        </p:nvSpPr>
        <p:spPr>
          <a:xfrm>
            <a:off x="684212" y="4248443"/>
            <a:ext cx="10766890" cy="2345787"/>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En este caso por protección de datos los valores de contraseña no son ingresados.</a:t>
            </a:r>
          </a:p>
        </p:txBody>
      </p:sp>
      <p:pic>
        <p:nvPicPr>
          <p:cNvPr id="5" name="Marcador de contenido 4">
            <a:extLst>
              <a:ext uri="{FF2B5EF4-FFF2-40B4-BE49-F238E27FC236}">
                <a16:creationId xmlns:a16="http://schemas.microsoft.com/office/drawing/2014/main" id="{D2DB3181-5434-46E2-94F5-26BFBB4810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4823" y="263770"/>
            <a:ext cx="7162354" cy="3614738"/>
          </a:xfrm>
        </p:spPr>
      </p:pic>
    </p:spTree>
    <p:extLst>
      <p:ext uri="{BB962C8B-B14F-4D97-AF65-F5344CB8AC3E}">
        <p14:creationId xmlns:p14="http://schemas.microsoft.com/office/powerpoint/2010/main" val="347742553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653EA4-7977-4C43-BC63-62154A571643}"/>
              </a:ext>
            </a:extLst>
          </p:cNvPr>
          <p:cNvSpPr>
            <a:spLocks noGrp="1"/>
          </p:cNvSpPr>
          <p:nvPr>
            <p:ph type="title"/>
          </p:nvPr>
        </p:nvSpPr>
        <p:spPr>
          <a:xfrm>
            <a:off x="684212" y="3822236"/>
            <a:ext cx="10851296" cy="2828265"/>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2BC8BC6E-1968-4FEF-8889-13A0C879AC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35193" y="207498"/>
            <a:ext cx="6547958" cy="3614738"/>
          </a:xfrm>
        </p:spPr>
      </p:pic>
    </p:spTree>
    <p:extLst>
      <p:ext uri="{BB962C8B-B14F-4D97-AF65-F5344CB8AC3E}">
        <p14:creationId xmlns:p14="http://schemas.microsoft.com/office/powerpoint/2010/main" val="35663169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F6917D-5CDD-4722-96BB-9DAD80113115}"/>
              </a:ext>
            </a:extLst>
          </p:cNvPr>
          <p:cNvSpPr>
            <a:spLocks noGrp="1"/>
          </p:cNvSpPr>
          <p:nvPr>
            <p:ph type="title"/>
          </p:nvPr>
        </p:nvSpPr>
        <p:spPr>
          <a:xfrm>
            <a:off x="684212" y="4037428"/>
            <a:ext cx="10823160" cy="2658794"/>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actualizar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err="1">
                <a:solidFill>
                  <a:srgbClr val="FF0000"/>
                </a:solidFill>
                <a:effectLst>
                  <a:outerShdw blurRad="38100" dist="38100" dir="2700000" algn="tl">
                    <a:srgbClr val="000000">
                      <a:alpha val="43137"/>
                    </a:srgbClr>
                  </a:outerShdw>
                </a:effectLst>
              </a:rPr>
              <a:t>cuit</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valores numéricos, campos de solo ingreso caracteres de texto, valida de forma lógica que el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.Caso contrario el formulario no es validado para su actualización.</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se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empresa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01836CC0-7319-4036-8599-D16A63BFC1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0286" y="277836"/>
            <a:ext cx="7131427" cy="3614738"/>
          </a:xfrm>
        </p:spPr>
      </p:pic>
    </p:spTree>
    <p:extLst>
      <p:ext uri="{BB962C8B-B14F-4D97-AF65-F5344CB8AC3E}">
        <p14:creationId xmlns:p14="http://schemas.microsoft.com/office/powerpoint/2010/main" val="113730504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A54557-9B23-4320-82AA-2EF9412B4903}"/>
              </a:ext>
            </a:extLst>
          </p:cNvPr>
          <p:cNvSpPr>
            <a:spLocks noGrp="1"/>
          </p:cNvSpPr>
          <p:nvPr>
            <p:ph type="title"/>
          </p:nvPr>
        </p:nvSpPr>
        <p:spPr>
          <a:xfrm>
            <a:off x="684212" y="4135902"/>
            <a:ext cx="11104514" cy="2486465"/>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eliminar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tiene únicamente en cuenta la validación del campo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chemeClr val="bg1"/>
                </a:solidFill>
                <a:effectLst>
                  <a:outerShdw blurRad="38100" dist="38100" dir="2700000" algn="tl">
                    <a:srgbClr val="000000">
                      <a:alpha val="43137"/>
                    </a:srgbClr>
                  </a:outerShdw>
                </a:effectLst>
              </a:rPr>
              <a:t>, que el campo no se encuentre vacío, que se ingresen valores numéricos, y gestiona la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del valor ingresado que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entidad (</a:t>
            </a:r>
            <a:r>
              <a:rPr lang="es-AR" sz="2000" b="1" dirty="0">
                <a:solidFill>
                  <a:srgbClr val="FF0000"/>
                </a:solidFill>
                <a:effectLst>
                  <a:outerShdw blurRad="38100" dist="38100" dir="2700000" algn="tl">
                    <a:srgbClr val="000000">
                      <a:alpha val="43137"/>
                    </a:srgbClr>
                  </a:outerShdw>
                </a:effectLst>
              </a:rPr>
              <a:t>empresa</a:t>
            </a:r>
            <a:r>
              <a:rPr lang="es-AR" sz="2000" b="1" dirty="0">
                <a:solidFill>
                  <a:schemeClr val="bg1"/>
                </a:solidFill>
                <a:effectLst>
                  <a:outerShdw blurRad="38100" dist="38100" dir="2700000" algn="tl">
                    <a:srgbClr val="000000">
                      <a:alpha val="43137"/>
                    </a:srgbClr>
                  </a:outerShdw>
                </a:effectLst>
              </a:rPr>
              <a:t>). Caso contrario no se procesa la eliminación. De </a:t>
            </a:r>
            <a:r>
              <a:rPr lang="es-AR" sz="2000" b="1" dirty="0">
                <a:solidFill>
                  <a:srgbClr val="FF0000"/>
                </a:solidFill>
                <a:effectLst>
                  <a:outerShdw blurRad="38100" dist="38100" dir="2700000" algn="tl">
                    <a:srgbClr val="000000">
                      <a:alpha val="43137"/>
                    </a:srgbClr>
                  </a:outerShdw>
                </a:effectLst>
              </a:rPr>
              <a:t>forma lógica</a:t>
            </a:r>
            <a:r>
              <a:rPr lang="es-AR" sz="2000" b="1" dirty="0">
                <a:solidFill>
                  <a:schemeClr val="bg1"/>
                </a:solidFill>
                <a:effectLst>
                  <a:outerShdw blurRad="38100" dist="38100" dir="2700000" algn="tl">
                    <a:srgbClr val="000000">
                      <a:alpha val="43137"/>
                    </a:srgbClr>
                  </a:outerShdw>
                </a:effectLst>
              </a:rPr>
              <a:t> gestiona a su vez eliminación del usuario relacionado al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5B0A5E7D-0FAF-4DED-99DA-3B4BA35011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0286" y="235633"/>
            <a:ext cx="7131427" cy="3614738"/>
          </a:xfrm>
        </p:spPr>
      </p:pic>
    </p:spTree>
    <p:extLst>
      <p:ext uri="{BB962C8B-B14F-4D97-AF65-F5344CB8AC3E}">
        <p14:creationId xmlns:p14="http://schemas.microsoft.com/office/powerpoint/2010/main" val="549098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FDB08D-EDD3-4919-A80F-AE618E295DE2}"/>
              </a:ext>
            </a:extLst>
          </p:cNvPr>
          <p:cNvSpPr>
            <a:spLocks noGrp="1"/>
          </p:cNvSpPr>
          <p:nvPr>
            <p:ph type="title"/>
          </p:nvPr>
        </p:nvSpPr>
        <p:spPr>
          <a:xfrm>
            <a:off x="684212" y="4487332"/>
            <a:ext cx="10921634" cy="2135034"/>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Empresa.</a:t>
            </a:r>
          </a:p>
        </p:txBody>
      </p:sp>
      <p:pic>
        <p:nvPicPr>
          <p:cNvPr id="5" name="Marcador de contenido 4">
            <a:extLst>
              <a:ext uri="{FF2B5EF4-FFF2-40B4-BE49-F238E27FC236}">
                <a16:creationId xmlns:a16="http://schemas.microsoft.com/office/drawing/2014/main" id="{6BD11125-3269-4021-836F-C87B7CEA1F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0286" y="235634"/>
            <a:ext cx="7131427" cy="3614738"/>
          </a:xfrm>
        </p:spPr>
      </p:pic>
    </p:spTree>
    <p:extLst>
      <p:ext uri="{BB962C8B-B14F-4D97-AF65-F5344CB8AC3E}">
        <p14:creationId xmlns:p14="http://schemas.microsoft.com/office/powerpoint/2010/main" val="142332555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0FCB74-7FB2-4A09-8D21-66419F0B0006}"/>
              </a:ext>
            </a:extLst>
          </p:cNvPr>
          <p:cNvSpPr>
            <a:spLocks noGrp="1"/>
          </p:cNvSpPr>
          <p:nvPr>
            <p:ph type="title"/>
          </p:nvPr>
        </p:nvSpPr>
        <p:spPr>
          <a:xfrm>
            <a:off x="684211" y="4248443"/>
            <a:ext cx="11174853" cy="2373925"/>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usuario</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usuario, buscar todos los usuarios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FE0B967A-F89F-450D-AD12-DF1E0614C8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81664" y="235633"/>
            <a:ext cx="7621515" cy="3614738"/>
          </a:xfrm>
        </p:spPr>
      </p:pic>
    </p:spTree>
    <p:extLst>
      <p:ext uri="{BB962C8B-B14F-4D97-AF65-F5344CB8AC3E}">
        <p14:creationId xmlns:p14="http://schemas.microsoft.com/office/powerpoint/2010/main" val="31158881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0A0819-156F-4710-86BC-75BA56B3DCF4}"/>
              </a:ext>
            </a:extLst>
          </p:cNvPr>
          <p:cNvSpPr>
            <a:spLocks noGrp="1"/>
          </p:cNvSpPr>
          <p:nvPr>
            <p:ph type="title"/>
          </p:nvPr>
        </p:nvSpPr>
        <p:spPr>
          <a:xfrm>
            <a:off x="684211" y="3429001"/>
            <a:ext cx="11062311" cy="3262086"/>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Insertar usuario (</a:t>
            </a:r>
            <a:r>
              <a:rPr lang="es-AR" sz="2000" b="1" dirty="0">
                <a:solidFill>
                  <a:srgbClr val="FF0000"/>
                </a:solidFill>
                <a:effectLst>
                  <a:outerShdw blurRad="38100" dist="38100" dir="2700000" algn="tl">
                    <a:srgbClr val="000000">
                      <a:alpha val="43137"/>
                    </a:srgbClr>
                  </a:outerShdw>
                </a:effectLst>
              </a:rPr>
              <a:t>uso en caso excepcional ya que se crea con los registros nuevos</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a:t>
            </a:r>
            <a:r>
              <a:rPr lang="es-AR" sz="2000" b="1" dirty="0">
                <a:solidFill>
                  <a:srgbClr val="FF0000"/>
                </a:solidFill>
                <a:effectLst>
                  <a:outerShdw blurRad="38100" dist="38100" dir="2700000" algn="tl">
                    <a:srgbClr val="000000">
                      <a:alpha val="43137"/>
                    </a:srgbClr>
                  </a:outerShdw>
                </a:effectLst>
              </a:rPr>
              <a:t> contraseña </a:t>
            </a:r>
            <a:r>
              <a:rPr lang="es-AR" sz="2000" b="1" dirty="0">
                <a:solidFill>
                  <a:schemeClr val="bg1"/>
                </a:solidFill>
                <a:effectLst>
                  <a:outerShdw blurRad="38100" dist="38100" dir="2700000" algn="tl">
                    <a:srgbClr val="000000">
                      <a:alpha val="43137"/>
                    </a:srgbClr>
                  </a:outerShdw>
                </a:effectLst>
              </a:rPr>
              <a:t>debe ser valido (alfanumérico), se aplica una validación lógica donde el </a:t>
            </a:r>
            <a:r>
              <a:rPr lang="es-AR" sz="2000" b="1" dirty="0">
                <a:solidFill>
                  <a:srgbClr val="FF0000"/>
                </a:solidFill>
                <a:effectLst>
                  <a:outerShdw blurRad="38100" dist="38100" dir="2700000" algn="tl">
                    <a:srgbClr val="000000">
                      <a:alpha val="43137"/>
                    </a:srgbClr>
                  </a:outerShdw>
                </a:effectLst>
              </a:rPr>
              <a:t>usuario </a:t>
            </a:r>
            <a:r>
              <a:rPr lang="es-AR" sz="2000" b="1" dirty="0">
                <a:solidFill>
                  <a:schemeClr val="bg1"/>
                </a:solidFill>
                <a:effectLst>
                  <a:outerShdw blurRad="38100" dist="38100" dir="2700000" algn="tl">
                    <a:srgbClr val="000000">
                      <a:alpha val="43137"/>
                    </a:srgbClr>
                  </a:outerShdw>
                </a:effectLst>
              </a:rPr>
              <a:t>(Campo único) no debe existir en la base de datos. Caso contrario el formulario no es validado para su carga.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También se gestiona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o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existan en la base de datos caso contrario no se valida para ser insertado. Si el usuario ingresado se relaciona con una persona debe completarse con un 0 el campo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chemeClr val="bg1"/>
                </a:solidFill>
                <a:effectLst>
                  <a:outerShdw blurRad="38100" dist="38100" dir="2700000" algn="tl">
                    <a:srgbClr val="000000">
                      <a:alpha val="43137"/>
                    </a:srgbClr>
                  </a:outerShdw>
                </a:effectLst>
              </a:rPr>
              <a:t>, de la misma forma si el usuario se relaciona con una empresa, se ingresa un 0 en el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F034DD94-D31B-4E99-9277-D169B4F7C3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2523" y="166915"/>
            <a:ext cx="7202659" cy="3084285"/>
          </a:xfrm>
        </p:spPr>
      </p:pic>
    </p:spTree>
    <p:extLst>
      <p:ext uri="{BB962C8B-B14F-4D97-AF65-F5344CB8AC3E}">
        <p14:creationId xmlns:p14="http://schemas.microsoft.com/office/powerpoint/2010/main" val="37188838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2D60868-DB40-47DF-BF68-BFFC2ABF22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843" y="1322363"/>
            <a:ext cx="11057206" cy="5050303"/>
          </a:xfrm>
          <a:prstGeom prst="rect">
            <a:avLst/>
          </a:prstGeom>
        </p:spPr>
      </p:pic>
      <p:sp>
        <p:nvSpPr>
          <p:cNvPr id="8" name="CuadroTexto 7">
            <a:extLst>
              <a:ext uri="{FF2B5EF4-FFF2-40B4-BE49-F238E27FC236}">
                <a16:creationId xmlns:a16="http://schemas.microsoft.com/office/drawing/2014/main" id="{9942D34C-E104-4430-9A25-D8EEC3D077D6}"/>
              </a:ext>
            </a:extLst>
          </p:cNvPr>
          <p:cNvSpPr txBox="1"/>
          <p:nvPr/>
        </p:nvSpPr>
        <p:spPr>
          <a:xfrm>
            <a:off x="590843" y="436098"/>
            <a:ext cx="11057206" cy="677108"/>
          </a:xfrm>
          <a:prstGeom prst="rect">
            <a:avLst/>
          </a:prstGeom>
          <a:noFill/>
        </p:spPr>
        <p:txBody>
          <a:bodyPr wrap="square" rtlCol="0">
            <a:spAutoFit/>
          </a:bodyPr>
          <a:lstStyle/>
          <a:p>
            <a:pPr algn="ctr"/>
            <a:r>
              <a:rPr lang="es-AR" sz="2000" b="1" dirty="0">
                <a:solidFill>
                  <a:schemeClr val="bg1"/>
                </a:solidFill>
                <a:effectLst>
                  <a:outerShdw blurRad="38100" dist="38100" dir="2700000" algn="tl">
                    <a:srgbClr val="000000">
                      <a:alpha val="43137"/>
                    </a:srgbClr>
                  </a:outerShdw>
                </a:effectLst>
              </a:rPr>
              <a:t>HISTORY GIT BRANCH </a:t>
            </a:r>
            <a:r>
              <a:rPr lang="es-AR" sz="2000" b="1" dirty="0" err="1">
                <a:solidFill>
                  <a:schemeClr val="bg1"/>
                </a:solidFill>
                <a:effectLst>
                  <a:outerShdw blurRad="38100" dist="38100" dir="2700000" algn="tl">
                    <a:srgbClr val="000000">
                      <a:alpha val="43137"/>
                    </a:srgbClr>
                  </a:outerShdw>
                </a:effectLst>
              </a:rPr>
              <a:t>RamaJuan</a:t>
            </a:r>
            <a:r>
              <a:rPr lang="es-AR" sz="2000" b="1" dirty="0">
                <a:solidFill>
                  <a:schemeClr val="bg1"/>
                </a:solidFill>
                <a:effectLst>
                  <a:outerShdw blurRad="38100" dist="38100" dir="2700000" algn="tl">
                    <a:srgbClr val="000000">
                      <a:alpha val="43137"/>
                    </a:srgbClr>
                  </a:outerShdw>
                </a:effectLst>
              </a:rPr>
              <a:t> (Alumno Juan Ortiz)</a:t>
            </a:r>
          </a:p>
          <a:p>
            <a:endParaRPr lang="es-AR" dirty="0"/>
          </a:p>
        </p:txBody>
      </p:sp>
    </p:spTree>
    <p:extLst>
      <p:ext uri="{BB962C8B-B14F-4D97-AF65-F5344CB8AC3E}">
        <p14:creationId xmlns:p14="http://schemas.microsoft.com/office/powerpoint/2010/main" val="18481854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595612-AB4F-48BD-8B0A-E34B6AE44128}"/>
              </a:ext>
            </a:extLst>
          </p:cNvPr>
          <p:cNvSpPr>
            <a:spLocks noGrp="1"/>
          </p:cNvSpPr>
          <p:nvPr>
            <p:ph type="title"/>
          </p:nvPr>
        </p:nvSpPr>
        <p:spPr>
          <a:xfrm>
            <a:off x="522514" y="5158619"/>
            <a:ext cx="11219543" cy="1507067"/>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usuario, se registra en la base de datos entidad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a:t>
            </a:r>
          </a:p>
        </p:txBody>
      </p:sp>
      <p:pic>
        <p:nvPicPr>
          <p:cNvPr id="5" name="Marcador de contenido 4">
            <a:extLst>
              <a:ext uri="{FF2B5EF4-FFF2-40B4-BE49-F238E27FC236}">
                <a16:creationId xmlns:a16="http://schemas.microsoft.com/office/drawing/2014/main" id="{089BA8F3-E82B-4D21-A0E3-37163DC36F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6134" y="192314"/>
            <a:ext cx="7699731" cy="3236686"/>
          </a:xfrm>
        </p:spPr>
      </p:pic>
      <p:pic>
        <p:nvPicPr>
          <p:cNvPr id="7" name="Imagen 6">
            <a:extLst>
              <a:ext uri="{FF2B5EF4-FFF2-40B4-BE49-F238E27FC236}">
                <a16:creationId xmlns:a16="http://schemas.microsoft.com/office/drawing/2014/main" id="{5B389C7C-FE27-407D-AE7F-0B2D44B1C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6135" y="3598182"/>
            <a:ext cx="7699730" cy="1200150"/>
          </a:xfrm>
          <a:prstGeom prst="rect">
            <a:avLst/>
          </a:prstGeom>
        </p:spPr>
      </p:pic>
    </p:spTree>
    <p:extLst>
      <p:ext uri="{BB962C8B-B14F-4D97-AF65-F5344CB8AC3E}">
        <p14:creationId xmlns:p14="http://schemas.microsoft.com/office/powerpoint/2010/main" val="16676660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B4BA7F-228A-42C6-81C6-1754E8AA1718}"/>
              </a:ext>
            </a:extLst>
          </p:cNvPr>
          <p:cNvSpPr>
            <a:spLocks noGrp="1"/>
          </p:cNvSpPr>
          <p:nvPr>
            <p:ph type="title"/>
          </p:nvPr>
        </p:nvSpPr>
        <p:spPr>
          <a:xfrm>
            <a:off x="684212" y="4136572"/>
            <a:ext cx="10999788" cy="2471058"/>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id_Usuario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En este caso por protección de datos los valores de contraseña no son ingresados.</a:t>
            </a:r>
          </a:p>
        </p:txBody>
      </p:sp>
      <p:pic>
        <p:nvPicPr>
          <p:cNvPr id="5" name="Marcador de contenido 4">
            <a:extLst>
              <a:ext uri="{FF2B5EF4-FFF2-40B4-BE49-F238E27FC236}">
                <a16:creationId xmlns:a16="http://schemas.microsoft.com/office/drawing/2014/main" id="{B6259FBE-DA03-4170-9896-BEF28F5B1B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3077" y="250371"/>
            <a:ext cx="7285846" cy="3614738"/>
          </a:xfrm>
        </p:spPr>
      </p:pic>
    </p:spTree>
    <p:extLst>
      <p:ext uri="{BB962C8B-B14F-4D97-AF65-F5344CB8AC3E}">
        <p14:creationId xmlns:p14="http://schemas.microsoft.com/office/powerpoint/2010/main" val="2337207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E2008F-1FF3-46E9-B80C-873CB2596309}"/>
              </a:ext>
            </a:extLst>
          </p:cNvPr>
          <p:cNvSpPr>
            <a:spLocks noGrp="1"/>
          </p:cNvSpPr>
          <p:nvPr>
            <p:ph type="title"/>
          </p:nvPr>
        </p:nvSpPr>
        <p:spPr>
          <a:xfrm>
            <a:off x="684212" y="3875314"/>
            <a:ext cx="10898188" cy="2742532"/>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618378B2-DFDC-4988-9665-A775AEFAA8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40154"/>
            <a:ext cx="8534400" cy="3188846"/>
          </a:xfrm>
        </p:spPr>
      </p:pic>
    </p:spTree>
    <p:extLst>
      <p:ext uri="{BB962C8B-B14F-4D97-AF65-F5344CB8AC3E}">
        <p14:creationId xmlns:p14="http://schemas.microsoft.com/office/powerpoint/2010/main" val="18578068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D99690-A688-4438-B3A6-0BA578B15500}"/>
              </a:ext>
            </a:extLst>
          </p:cNvPr>
          <p:cNvSpPr>
            <a:spLocks noGrp="1"/>
          </p:cNvSpPr>
          <p:nvPr>
            <p:ph type="title"/>
          </p:nvPr>
        </p:nvSpPr>
        <p:spPr>
          <a:xfrm>
            <a:off x="684211" y="3429000"/>
            <a:ext cx="11072359" cy="3222172"/>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actualizar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campos de solo ingreso caracteres de texto, </a:t>
            </a:r>
            <a:r>
              <a:rPr lang="es-AR" sz="2000" b="1" dirty="0">
                <a:solidFill>
                  <a:srgbClr val="FF0000"/>
                </a:solidFill>
                <a:effectLst>
                  <a:outerShdw blurRad="38100" dist="38100" dir="2700000" algn="tl">
                    <a:srgbClr val="000000">
                      <a:alpha val="43137"/>
                    </a:srgbClr>
                  </a:outerShdw>
                </a:effectLst>
              </a:rPr>
              <a:t>valida de forma lógica </a:t>
            </a:r>
            <a:r>
              <a:rPr lang="es-AR" sz="2000" b="1" dirty="0">
                <a:solidFill>
                  <a:schemeClr val="bg1"/>
                </a:solidFill>
                <a:effectLst>
                  <a:outerShdw blurRad="38100" dist="38100" dir="2700000" algn="tl">
                    <a:srgbClr val="000000">
                      <a:alpha val="43137"/>
                    </a:srgbClr>
                  </a:outerShdw>
                </a:effectLst>
              </a:rPr>
              <a:t>que el </a:t>
            </a:r>
            <a:r>
              <a:rPr lang="es-AR" sz="2000" b="1" dirty="0" err="1">
                <a:solidFill>
                  <a:srgbClr val="FF0000"/>
                </a:solidFill>
                <a:effectLst>
                  <a:outerShdw blurRad="38100" dist="38100" dir="2700000" algn="tl">
                    <a:srgbClr val="000000">
                      <a:alpha val="43137"/>
                    </a:srgbClr>
                  </a:outerShdw>
                </a:effectLst>
              </a:rPr>
              <a:t>id_Usuario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.Caso contrario el formulario no es validado para su actualización. También gestiona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 la existencia del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o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en la base de datos. (se debe completar estos campos de igual forma como se detalla en el apartado de insertar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de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usuario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3386AAA4-21FC-4497-8950-CA84F22A40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3077" y="206828"/>
            <a:ext cx="7285846" cy="3222172"/>
          </a:xfrm>
        </p:spPr>
      </p:pic>
    </p:spTree>
    <p:extLst>
      <p:ext uri="{BB962C8B-B14F-4D97-AF65-F5344CB8AC3E}">
        <p14:creationId xmlns:p14="http://schemas.microsoft.com/office/powerpoint/2010/main" val="30153810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875357-1339-4A7F-BD4C-2108BD45C94D}"/>
              </a:ext>
            </a:extLst>
          </p:cNvPr>
          <p:cNvSpPr>
            <a:spLocks noGrp="1"/>
          </p:cNvSpPr>
          <p:nvPr>
            <p:ph type="title"/>
          </p:nvPr>
        </p:nvSpPr>
        <p:spPr>
          <a:xfrm>
            <a:off x="684211" y="4487332"/>
            <a:ext cx="11057845" cy="2044097"/>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eliminar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tiene únicamente en cuenta la validación del campo </a:t>
            </a:r>
            <a:r>
              <a:rPr lang="es-AR" sz="2000" b="1" dirty="0" err="1">
                <a:solidFill>
                  <a:srgbClr val="FF0000"/>
                </a:solidFill>
                <a:effectLst>
                  <a:outerShdw blurRad="38100" dist="38100" dir="2700000" algn="tl">
                    <a:srgbClr val="000000">
                      <a:alpha val="43137"/>
                    </a:srgbClr>
                  </a:outerShdw>
                </a:effectLst>
              </a:rPr>
              <a:t>id_usuario</a:t>
            </a:r>
            <a:r>
              <a:rPr lang="es-AR" sz="2000" b="1" dirty="0">
                <a:solidFill>
                  <a:schemeClr val="bg1"/>
                </a:solidFill>
                <a:effectLst>
                  <a:outerShdw blurRad="38100" dist="38100" dir="2700000" algn="tl">
                    <a:srgbClr val="000000">
                      <a:alpha val="43137"/>
                    </a:srgbClr>
                  </a:outerShdw>
                </a:effectLst>
              </a:rPr>
              <a:t>, que el campo no se encuentre vacío, que se ingresen valores numéricos, y gestiona la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del valor ingresado que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entidad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Caso contrario no se procesa la eliminación.</a:t>
            </a:r>
          </a:p>
        </p:txBody>
      </p:sp>
      <p:pic>
        <p:nvPicPr>
          <p:cNvPr id="5" name="Marcador de contenido 4">
            <a:extLst>
              <a:ext uri="{FF2B5EF4-FFF2-40B4-BE49-F238E27FC236}">
                <a16:creationId xmlns:a16="http://schemas.microsoft.com/office/drawing/2014/main" id="{A7AA34B7-DB4E-49CA-84E7-0558E25618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9004" y="192314"/>
            <a:ext cx="7285846" cy="3614738"/>
          </a:xfrm>
        </p:spPr>
      </p:pic>
    </p:spTree>
    <p:extLst>
      <p:ext uri="{BB962C8B-B14F-4D97-AF65-F5344CB8AC3E}">
        <p14:creationId xmlns:p14="http://schemas.microsoft.com/office/powerpoint/2010/main" val="65191072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43EE49-62A1-43F4-8396-ED4E1B98C460}"/>
              </a:ext>
            </a:extLst>
          </p:cNvPr>
          <p:cNvSpPr>
            <a:spLocks noGrp="1"/>
          </p:cNvSpPr>
          <p:nvPr>
            <p:ph type="title"/>
          </p:nvPr>
        </p:nvSpPr>
        <p:spPr>
          <a:xfrm>
            <a:off x="684212" y="4487332"/>
            <a:ext cx="11101388" cy="2091268"/>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Usuario: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usuario.</a:t>
            </a:r>
          </a:p>
        </p:txBody>
      </p:sp>
      <p:pic>
        <p:nvPicPr>
          <p:cNvPr id="5" name="Marcador de contenido 4">
            <a:extLst>
              <a:ext uri="{FF2B5EF4-FFF2-40B4-BE49-F238E27FC236}">
                <a16:creationId xmlns:a16="http://schemas.microsoft.com/office/drawing/2014/main" id="{D3F061DA-3EA8-401C-9167-342B9C69DD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3077" y="279400"/>
            <a:ext cx="7285846" cy="3614738"/>
          </a:xfrm>
        </p:spPr>
      </p:pic>
    </p:spTree>
    <p:extLst>
      <p:ext uri="{BB962C8B-B14F-4D97-AF65-F5344CB8AC3E}">
        <p14:creationId xmlns:p14="http://schemas.microsoft.com/office/powerpoint/2010/main" val="275831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282B3F-EAC7-41EC-AFEA-BBC87409882D}"/>
              </a:ext>
            </a:extLst>
          </p:cNvPr>
          <p:cNvSpPr>
            <a:spLocks noGrp="1"/>
          </p:cNvSpPr>
          <p:nvPr>
            <p:ph type="title"/>
          </p:nvPr>
        </p:nvSpPr>
        <p:spPr>
          <a:xfrm>
            <a:off x="684212" y="4121834"/>
            <a:ext cx="11020108" cy="2542736"/>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pedido</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pedido, buscar todos los pedidos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23D1FD5A-0FBC-4BE8-B28E-BB18C7E69CA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7983" y="193430"/>
            <a:ext cx="8456033" cy="3614738"/>
          </a:xfrm>
        </p:spPr>
      </p:pic>
    </p:spTree>
    <p:extLst>
      <p:ext uri="{BB962C8B-B14F-4D97-AF65-F5344CB8AC3E}">
        <p14:creationId xmlns:p14="http://schemas.microsoft.com/office/powerpoint/2010/main" val="38394596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BB2FA3-A863-4B65-AB2A-FF7E602986F5}"/>
              </a:ext>
            </a:extLst>
          </p:cNvPr>
          <p:cNvSpPr>
            <a:spLocks noGrp="1"/>
          </p:cNvSpPr>
          <p:nvPr>
            <p:ph type="title"/>
          </p:nvPr>
        </p:nvSpPr>
        <p:spPr>
          <a:xfrm>
            <a:off x="684212" y="3429001"/>
            <a:ext cx="11020108" cy="3221502"/>
          </a:xfrm>
        </p:spPr>
        <p:txBody>
          <a:bodyPr>
            <a:normAutofit/>
          </a:bodyPr>
          <a:lstStyle/>
          <a:p>
            <a:r>
              <a:rPr lang="es-AR" sz="2000" b="1" dirty="0">
                <a:solidFill>
                  <a:schemeClr val="bg1"/>
                </a:solidFill>
                <a:effectLst>
                  <a:outerShdw blurRad="38100" dist="38100" dir="2700000" algn="tl">
                    <a:srgbClr val="000000">
                      <a:alpha val="43137"/>
                    </a:srgbClr>
                  </a:outerShdw>
                </a:effectLst>
              </a:rPr>
              <a:t>Insertar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a:t>
            </a:r>
            <a:r>
              <a:rPr lang="es-AR" sz="2000" b="1" dirty="0">
                <a:solidFill>
                  <a:srgbClr val="FF0000"/>
                </a:solidFill>
                <a:effectLst>
                  <a:outerShdw blurRad="38100" dist="38100" dir="2700000" algn="tl">
                    <a:srgbClr val="000000">
                      <a:alpha val="43137"/>
                    </a:srgbClr>
                  </a:outerShdw>
                </a:effectLst>
              </a:rPr>
              <a:t>la creación de un nuevo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rgbClr val="FF0000"/>
                </a:solidFill>
                <a:effectLst>
                  <a:outerShdw blurRad="38100" dist="38100" dir="2700000" algn="tl">
                    <a:srgbClr val="000000">
                      <a:alpha val="43137"/>
                    </a:srgbClr>
                  </a:outerShdw>
                </a:effectLst>
              </a:rPr>
              <a:t> al igual que comedores es solo de uso exclusivo de los administradores de la pagina ya que requiere un proceso de certificación de datos previos</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err="1">
                <a:solidFill>
                  <a:srgbClr val="FF0000"/>
                </a:solidFill>
                <a:effectLst>
                  <a:outerShdw blurRad="38100" dist="38100" dir="2700000" algn="tl">
                    <a:srgbClr val="000000">
                      <a:alpha val="43137"/>
                    </a:srgbClr>
                  </a:outerShdw>
                </a:effectLst>
              </a:rPr>
              <a:t>codigo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valores numéricos, se aplica una </a:t>
            </a:r>
            <a:r>
              <a:rPr lang="es-AR" sz="2000" b="1" dirty="0">
                <a:solidFill>
                  <a:srgbClr val="FF0000"/>
                </a:solidFill>
                <a:effectLst>
                  <a:outerShdw blurRad="38100" dist="38100" dir="2700000" algn="tl">
                    <a:srgbClr val="000000">
                      <a:alpha val="43137"/>
                    </a:srgbClr>
                  </a:outerShdw>
                </a:effectLst>
              </a:rPr>
              <a:t>validación lógica</a:t>
            </a:r>
            <a:r>
              <a:rPr lang="es-AR" sz="2000" b="1" dirty="0">
                <a:solidFill>
                  <a:schemeClr val="bg1"/>
                </a:solidFill>
                <a:effectLst>
                  <a:outerShdw blurRad="38100" dist="38100" dir="2700000" algn="tl">
                    <a:srgbClr val="000000">
                      <a:alpha val="43137"/>
                    </a:srgbClr>
                  </a:outerShdw>
                </a:effectLst>
              </a:rPr>
              <a:t> donde el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(campo único)  debe existir en la base de datos, también se aplica validación en el campo </a:t>
            </a:r>
            <a:r>
              <a:rPr lang="es-AR" sz="2000" b="1" dirty="0">
                <a:solidFill>
                  <a:srgbClr val="FF0000"/>
                </a:solidFill>
                <a:effectLst>
                  <a:outerShdw blurRad="38100" dist="38100" dir="2700000" algn="tl">
                    <a:srgbClr val="000000">
                      <a:alpha val="43137"/>
                    </a:srgbClr>
                  </a:outerShdw>
                </a:effectLst>
              </a:rPr>
              <a:t>cantidad</a:t>
            </a:r>
            <a:r>
              <a:rPr lang="es-AR" sz="2000" b="1" dirty="0">
                <a:solidFill>
                  <a:schemeClr val="bg1"/>
                </a:solidFill>
                <a:effectLst>
                  <a:outerShdw blurRad="38100" dist="38100" dir="2700000" algn="tl">
                    <a:srgbClr val="000000">
                      <a:alpha val="43137"/>
                    </a:srgbClr>
                  </a:outerShdw>
                </a:effectLst>
              </a:rPr>
              <a:t> donde no debe ser </a:t>
            </a:r>
            <a:r>
              <a:rPr lang="es-AR" sz="2000" b="1" dirty="0">
                <a:solidFill>
                  <a:srgbClr val="FF0000"/>
                </a:solidFill>
                <a:effectLst>
                  <a:outerShdw blurRad="38100" dist="38100" dir="2700000" algn="tl">
                    <a:srgbClr val="000000">
                      <a:alpha val="43137"/>
                    </a:srgbClr>
                  </a:outerShdw>
                </a:effectLst>
              </a:rPr>
              <a:t>&lt;= 0.</a:t>
            </a:r>
          </a:p>
        </p:txBody>
      </p:sp>
      <p:pic>
        <p:nvPicPr>
          <p:cNvPr id="5" name="Marcador de contenido 4">
            <a:extLst>
              <a:ext uri="{FF2B5EF4-FFF2-40B4-BE49-F238E27FC236}">
                <a16:creationId xmlns:a16="http://schemas.microsoft.com/office/drawing/2014/main" id="{1C117289-40E1-4EEF-9D31-49F3726A74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8541" y="207498"/>
            <a:ext cx="7294917" cy="3112477"/>
          </a:xfrm>
        </p:spPr>
      </p:pic>
    </p:spTree>
    <p:extLst>
      <p:ext uri="{BB962C8B-B14F-4D97-AF65-F5344CB8AC3E}">
        <p14:creationId xmlns:p14="http://schemas.microsoft.com/office/powerpoint/2010/main" val="100630269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D5F219-87D6-42E8-B5F2-655449CB31E0}"/>
              </a:ext>
            </a:extLst>
          </p:cNvPr>
          <p:cNvSpPr>
            <a:spLocks noGrp="1"/>
          </p:cNvSpPr>
          <p:nvPr>
            <p:ph type="title"/>
          </p:nvPr>
        </p:nvSpPr>
        <p:spPr>
          <a:xfrm>
            <a:off x="642009" y="4712677"/>
            <a:ext cx="11118582" cy="1811867"/>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pedido, se registra en la base de datos entidad (</a:t>
            </a:r>
            <a:r>
              <a:rPr lang="es-AR" sz="2000" b="1" dirty="0">
                <a:solidFill>
                  <a:srgbClr val="FF0000"/>
                </a:solidFill>
                <a:effectLst>
                  <a:outerShdw blurRad="38100" dist="38100" dir="2700000" algn="tl">
                    <a:srgbClr val="000000">
                      <a:alpha val="43137"/>
                    </a:srgbClr>
                  </a:outerShdw>
                </a:effectLst>
              </a:rPr>
              <a:t>pedido</a:t>
            </a:r>
            <a:r>
              <a:rPr lang="es-AR" sz="2000" b="1" dirty="0">
                <a:solidFill>
                  <a:schemeClr val="bg1"/>
                </a:solidFill>
                <a:effectLst>
                  <a:outerShdw blurRad="38100" dist="38100" dir="2700000" algn="tl">
                    <a:srgbClr val="000000">
                      <a:alpha val="43137"/>
                    </a:srgbClr>
                  </a:outerShdw>
                </a:effectLst>
              </a:rPr>
              <a:t>). </a:t>
            </a:r>
          </a:p>
        </p:txBody>
      </p:sp>
      <p:pic>
        <p:nvPicPr>
          <p:cNvPr id="5" name="Marcador de contenido 4">
            <a:extLst>
              <a:ext uri="{FF2B5EF4-FFF2-40B4-BE49-F238E27FC236}">
                <a16:creationId xmlns:a16="http://schemas.microsoft.com/office/drawing/2014/main" id="{EBD5F06C-100E-4FE9-B269-BFB73071E1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333456"/>
            <a:ext cx="8534400" cy="2575034"/>
          </a:xfrm>
        </p:spPr>
      </p:pic>
      <p:pic>
        <p:nvPicPr>
          <p:cNvPr id="7" name="Imagen 6">
            <a:extLst>
              <a:ext uri="{FF2B5EF4-FFF2-40B4-BE49-F238E27FC236}">
                <a16:creationId xmlns:a16="http://schemas.microsoft.com/office/drawing/2014/main" id="{2F2352E9-4EB4-47BE-AFE1-061B6E8D7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3030007"/>
            <a:ext cx="8534400" cy="1457325"/>
          </a:xfrm>
          <a:prstGeom prst="rect">
            <a:avLst/>
          </a:prstGeom>
        </p:spPr>
      </p:pic>
    </p:spTree>
    <p:extLst>
      <p:ext uri="{BB962C8B-B14F-4D97-AF65-F5344CB8AC3E}">
        <p14:creationId xmlns:p14="http://schemas.microsoft.com/office/powerpoint/2010/main" val="14872592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814961-2BC7-413F-8C22-3C5133D78BF8}"/>
              </a:ext>
            </a:extLst>
          </p:cNvPr>
          <p:cNvSpPr>
            <a:spLocks noGrp="1"/>
          </p:cNvSpPr>
          <p:nvPr>
            <p:ph type="title"/>
          </p:nvPr>
        </p:nvSpPr>
        <p:spPr>
          <a:xfrm>
            <a:off x="684212" y="4164037"/>
            <a:ext cx="11034176" cy="2458329"/>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a:t>
            </a:r>
          </a:p>
        </p:txBody>
      </p:sp>
      <p:pic>
        <p:nvPicPr>
          <p:cNvPr id="5" name="Marcador de contenido 4">
            <a:extLst>
              <a:ext uri="{FF2B5EF4-FFF2-40B4-BE49-F238E27FC236}">
                <a16:creationId xmlns:a16="http://schemas.microsoft.com/office/drawing/2014/main" id="{DD6EDA7A-8ED9-4D67-A06E-38075306E6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5354" y="235634"/>
            <a:ext cx="7581292" cy="3614738"/>
          </a:xfrm>
        </p:spPr>
      </p:pic>
    </p:spTree>
    <p:extLst>
      <p:ext uri="{BB962C8B-B14F-4D97-AF65-F5344CB8AC3E}">
        <p14:creationId xmlns:p14="http://schemas.microsoft.com/office/powerpoint/2010/main" val="3683265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E60A52EA-63C1-42A7-9A29-BD02F4D56C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166" y="1209822"/>
            <a:ext cx="11352628" cy="5036233"/>
          </a:xfrm>
          <a:prstGeom prst="rect">
            <a:avLst/>
          </a:prstGeom>
        </p:spPr>
      </p:pic>
      <p:sp>
        <p:nvSpPr>
          <p:cNvPr id="8" name="CuadroTexto 7">
            <a:extLst>
              <a:ext uri="{FF2B5EF4-FFF2-40B4-BE49-F238E27FC236}">
                <a16:creationId xmlns:a16="http://schemas.microsoft.com/office/drawing/2014/main" id="{DE32901A-9C3B-4A81-861E-01913F355A1A}"/>
              </a:ext>
            </a:extLst>
          </p:cNvPr>
          <p:cNvSpPr txBox="1"/>
          <p:nvPr/>
        </p:nvSpPr>
        <p:spPr>
          <a:xfrm>
            <a:off x="450166" y="351692"/>
            <a:ext cx="11352628" cy="677108"/>
          </a:xfrm>
          <a:prstGeom prst="rect">
            <a:avLst/>
          </a:prstGeom>
          <a:noFill/>
        </p:spPr>
        <p:txBody>
          <a:bodyPr wrap="square" rtlCol="0">
            <a:spAutoFit/>
          </a:bodyPr>
          <a:lstStyle/>
          <a:p>
            <a:pPr algn="ctr"/>
            <a:r>
              <a:rPr lang="es-AR" sz="2000" b="1" dirty="0">
                <a:solidFill>
                  <a:schemeClr val="bg1"/>
                </a:solidFill>
                <a:effectLst>
                  <a:outerShdw blurRad="38100" dist="38100" dir="2700000" algn="tl">
                    <a:srgbClr val="000000">
                      <a:alpha val="43137"/>
                    </a:srgbClr>
                  </a:outerShdw>
                </a:effectLst>
              </a:rPr>
              <a:t>HISTORY GIT BRANCH </a:t>
            </a:r>
            <a:r>
              <a:rPr lang="es-AR" sz="2000" b="1" dirty="0" err="1">
                <a:solidFill>
                  <a:schemeClr val="bg1"/>
                </a:solidFill>
                <a:effectLst>
                  <a:outerShdw blurRad="38100" dist="38100" dir="2700000" algn="tl">
                    <a:srgbClr val="000000">
                      <a:alpha val="43137"/>
                    </a:srgbClr>
                  </a:outerShdw>
                </a:effectLst>
              </a:rPr>
              <a:t>BrunoMerino</a:t>
            </a:r>
            <a:r>
              <a:rPr lang="es-AR" sz="2000" b="1" dirty="0">
                <a:solidFill>
                  <a:schemeClr val="bg1"/>
                </a:solidFill>
                <a:effectLst>
                  <a:outerShdw blurRad="38100" dist="38100" dir="2700000" algn="tl">
                    <a:srgbClr val="000000">
                      <a:alpha val="43137"/>
                    </a:srgbClr>
                  </a:outerShdw>
                </a:effectLst>
              </a:rPr>
              <a:t> (Alumno Bruno Merino)</a:t>
            </a:r>
          </a:p>
          <a:p>
            <a:endParaRPr lang="es-AR" dirty="0"/>
          </a:p>
        </p:txBody>
      </p:sp>
    </p:spTree>
    <p:extLst>
      <p:ext uri="{BB962C8B-B14F-4D97-AF65-F5344CB8AC3E}">
        <p14:creationId xmlns:p14="http://schemas.microsoft.com/office/powerpoint/2010/main" val="39917402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8BF1A9-B073-44EC-99F6-16745A2441A1}"/>
              </a:ext>
            </a:extLst>
          </p:cNvPr>
          <p:cNvSpPr>
            <a:spLocks noGrp="1"/>
          </p:cNvSpPr>
          <p:nvPr>
            <p:ph type="title"/>
          </p:nvPr>
        </p:nvSpPr>
        <p:spPr>
          <a:xfrm>
            <a:off x="684211" y="4178105"/>
            <a:ext cx="10991973" cy="2430193"/>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B53DC776-8F97-4AC9-9D24-573615EC61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06807" y="249702"/>
            <a:ext cx="6778385" cy="3614738"/>
          </a:xfrm>
        </p:spPr>
      </p:pic>
    </p:spTree>
    <p:extLst>
      <p:ext uri="{BB962C8B-B14F-4D97-AF65-F5344CB8AC3E}">
        <p14:creationId xmlns:p14="http://schemas.microsoft.com/office/powerpoint/2010/main" val="120687425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01BF75-FDD3-48B3-AD25-BC26106C64AD}"/>
              </a:ext>
            </a:extLst>
          </p:cNvPr>
          <p:cNvSpPr>
            <a:spLocks noGrp="1"/>
          </p:cNvSpPr>
          <p:nvPr>
            <p:ph type="title"/>
          </p:nvPr>
        </p:nvSpPr>
        <p:spPr>
          <a:xfrm>
            <a:off x="684211" y="3573194"/>
            <a:ext cx="11062311" cy="3119511"/>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actualizar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campos de solo ingreso caracteres de texto, </a:t>
            </a:r>
            <a:r>
              <a:rPr lang="es-AR" sz="2000" b="1" dirty="0">
                <a:solidFill>
                  <a:srgbClr val="FF0000"/>
                </a:solidFill>
                <a:effectLst>
                  <a:outerShdw blurRad="38100" dist="38100" dir="2700000" algn="tl">
                    <a:srgbClr val="000000">
                      <a:alpha val="43137"/>
                    </a:srgbClr>
                  </a:outerShdw>
                </a:effectLst>
              </a:rPr>
              <a:t>valida de forma lógica </a:t>
            </a:r>
            <a:r>
              <a:rPr lang="es-AR" sz="2000" b="1" dirty="0">
                <a:solidFill>
                  <a:schemeClr val="bg1"/>
                </a:solidFill>
                <a:effectLst>
                  <a:outerShdw blurRad="38100" dist="38100" dir="2700000" algn="tl">
                    <a:srgbClr val="000000">
                      <a:alpha val="43137"/>
                    </a:srgbClr>
                  </a:outerShdw>
                </a:effectLst>
              </a:rPr>
              <a:t>que el </a:t>
            </a:r>
            <a:r>
              <a:rPr lang="es-AR" sz="2000" b="1" dirty="0" err="1">
                <a:solidFill>
                  <a:srgbClr val="FF0000"/>
                </a:solidFill>
                <a:effectLst>
                  <a:outerShdw blurRad="38100" dist="38100" dir="2700000" algn="tl">
                    <a:srgbClr val="000000">
                      <a:alpha val="43137"/>
                    </a:srgbClr>
                  </a:outerShdw>
                </a:effectLst>
              </a:rPr>
              <a:t>id_Pedido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.Caso contrario el formulario no es validado para su actualización. También gestiona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 la existencia del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en la base de datos. El campo </a:t>
            </a:r>
            <a:r>
              <a:rPr lang="es-AR" sz="2000" b="1" dirty="0">
                <a:solidFill>
                  <a:srgbClr val="FF0000"/>
                </a:solidFill>
                <a:effectLst>
                  <a:outerShdw blurRad="38100" dist="38100" dir="2700000" algn="tl">
                    <a:srgbClr val="000000">
                      <a:alpha val="43137"/>
                    </a:srgbClr>
                  </a:outerShdw>
                </a:effectLst>
              </a:rPr>
              <a:t>cantidad</a:t>
            </a:r>
            <a:r>
              <a:rPr lang="es-AR" sz="2000" b="1" dirty="0">
                <a:solidFill>
                  <a:schemeClr val="bg1"/>
                </a:solidFill>
                <a:effectLst>
                  <a:outerShdw blurRad="38100" dist="38100" dir="2700000" algn="tl">
                    <a:srgbClr val="000000">
                      <a:alpha val="43137"/>
                    </a:srgbClr>
                  </a:outerShdw>
                </a:effectLst>
              </a:rPr>
              <a:t> no puede ser </a:t>
            </a:r>
            <a:r>
              <a:rPr lang="es-AR" sz="2000" b="1" dirty="0">
                <a:solidFill>
                  <a:srgbClr val="FF0000"/>
                </a:solidFill>
                <a:effectLst>
                  <a:outerShdw blurRad="38100" dist="38100" dir="2700000" algn="tl">
                    <a:srgbClr val="000000">
                      <a:alpha val="43137"/>
                    </a:srgbClr>
                  </a:outerShdw>
                </a:effectLst>
              </a:rPr>
              <a:t>&lt;= 0</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se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1482B77A-170E-427B-98F6-80581E0BA2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5354" y="165295"/>
            <a:ext cx="7581292" cy="3407899"/>
          </a:xfrm>
        </p:spPr>
      </p:pic>
    </p:spTree>
    <p:extLst>
      <p:ext uri="{BB962C8B-B14F-4D97-AF65-F5344CB8AC3E}">
        <p14:creationId xmlns:p14="http://schemas.microsoft.com/office/powerpoint/2010/main" val="10752992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D865B8-F2E5-47E3-9C46-5003C65BBAD2}"/>
              </a:ext>
            </a:extLst>
          </p:cNvPr>
          <p:cNvSpPr>
            <a:spLocks noGrp="1"/>
          </p:cNvSpPr>
          <p:nvPr>
            <p:ph type="title"/>
          </p:nvPr>
        </p:nvSpPr>
        <p:spPr>
          <a:xfrm>
            <a:off x="684212" y="4079632"/>
            <a:ext cx="11090446" cy="2599006"/>
          </a:xfrm>
        </p:spPr>
        <p:txBody>
          <a:bodyPr>
            <a:normAutofit/>
          </a:bodyPr>
          <a:lstStyle/>
          <a:p>
            <a:r>
              <a:rPr lang="es-AR" sz="2000" b="1" dirty="0">
                <a:solidFill>
                  <a:schemeClr val="bg1"/>
                </a:solidFill>
                <a:effectLst>
                  <a:outerShdw blurRad="38100" dist="38100" dir="2700000" algn="tl">
                    <a:srgbClr val="000000">
                      <a:alpha val="43137"/>
                    </a:srgbClr>
                  </a:outerShdw>
                </a:effectLst>
              </a:rPr>
              <a:t>eliminar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tiene únicamente en cuenta la validación del campo </a:t>
            </a:r>
            <a:r>
              <a:rPr lang="es-AR" sz="2000" b="1" dirty="0" err="1">
                <a:solidFill>
                  <a:srgbClr val="FF0000"/>
                </a:solidFill>
                <a:effectLst>
                  <a:outerShdw blurRad="38100" dist="38100" dir="2700000" algn="tl">
                    <a:srgbClr val="000000">
                      <a:alpha val="43137"/>
                    </a:srgbClr>
                  </a:outerShdw>
                </a:effectLst>
              </a:rPr>
              <a:t>id_pedido</a:t>
            </a:r>
            <a:r>
              <a:rPr lang="es-AR" sz="2000" b="1" dirty="0">
                <a:solidFill>
                  <a:schemeClr val="bg1"/>
                </a:solidFill>
                <a:effectLst>
                  <a:outerShdw blurRad="38100" dist="38100" dir="2700000" algn="tl">
                    <a:srgbClr val="000000">
                      <a:alpha val="43137"/>
                    </a:srgbClr>
                  </a:outerShdw>
                </a:effectLst>
              </a:rPr>
              <a:t>, que el campo no se encuentre vacío, que se ingresen valores numéricos, y gestiona la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del valor ingresado que tenga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entidad (</a:t>
            </a:r>
            <a:r>
              <a:rPr lang="es-AR" sz="2000" b="1" dirty="0" err="1">
                <a:solidFill>
                  <a:srgbClr val="FF0000"/>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 Caso contrario no se procesa la eliminación.</a:t>
            </a:r>
          </a:p>
        </p:txBody>
      </p:sp>
      <p:pic>
        <p:nvPicPr>
          <p:cNvPr id="5" name="Marcador de contenido 4">
            <a:extLst>
              <a:ext uri="{FF2B5EF4-FFF2-40B4-BE49-F238E27FC236}">
                <a16:creationId xmlns:a16="http://schemas.microsoft.com/office/drawing/2014/main" id="{B32273AA-9A85-4301-8DEA-83A2ED4EC2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5354" y="179363"/>
            <a:ext cx="7581292" cy="3614738"/>
          </a:xfrm>
        </p:spPr>
      </p:pic>
    </p:spTree>
    <p:extLst>
      <p:ext uri="{BB962C8B-B14F-4D97-AF65-F5344CB8AC3E}">
        <p14:creationId xmlns:p14="http://schemas.microsoft.com/office/powerpoint/2010/main" val="80545742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82889F-4FD8-4056-86A6-EF62C13B50DA}"/>
              </a:ext>
            </a:extLst>
          </p:cNvPr>
          <p:cNvSpPr>
            <a:spLocks noGrp="1"/>
          </p:cNvSpPr>
          <p:nvPr>
            <p:ph type="title"/>
          </p:nvPr>
        </p:nvSpPr>
        <p:spPr>
          <a:xfrm>
            <a:off x="684212" y="4149970"/>
            <a:ext cx="11034176" cy="2528668"/>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a:t>
            </a:r>
            <a:r>
              <a:rPr lang="es-AR" sz="2000" b="1" dirty="0" err="1">
                <a:solidFill>
                  <a:schemeClr val="bg1"/>
                </a:solidFill>
                <a:effectLst>
                  <a:outerShdw blurRad="38100" dist="38100" dir="2700000" algn="tl">
                    <a:srgbClr val="000000">
                      <a:alpha val="43137"/>
                    </a:srgbClr>
                  </a:outerShdw>
                </a:effectLst>
              </a:rPr>
              <a:t>articulo_pedido</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0201C6B8-E5E2-4CF9-8164-61A094C7D9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5354" y="179363"/>
            <a:ext cx="7581292" cy="3614738"/>
          </a:xfrm>
        </p:spPr>
      </p:pic>
    </p:spTree>
    <p:extLst>
      <p:ext uri="{BB962C8B-B14F-4D97-AF65-F5344CB8AC3E}">
        <p14:creationId xmlns:p14="http://schemas.microsoft.com/office/powerpoint/2010/main" val="156507237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D3A925-ADEC-428B-88EF-51D9B007A058}"/>
              </a:ext>
            </a:extLst>
          </p:cNvPr>
          <p:cNvSpPr>
            <a:spLocks noGrp="1"/>
          </p:cNvSpPr>
          <p:nvPr>
            <p:ph type="title"/>
          </p:nvPr>
        </p:nvSpPr>
        <p:spPr>
          <a:xfrm>
            <a:off x="684211" y="4487332"/>
            <a:ext cx="11146717" cy="2106899"/>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contacto</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contacto, buscar todos los pedidos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a:solidFill>
                  <a:srgbClr val="FF0000"/>
                </a:solidFill>
                <a:effectLst>
                  <a:outerShdw blurRad="38100" dist="38100" dir="2700000" algn="tl">
                    <a:srgbClr val="000000">
                      <a:alpha val="43137"/>
                    </a:srgbClr>
                  </a:outerShdw>
                </a:effectLst>
              </a:rPr>
              <a:t>contacto</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80A023D3-CF02-4CF4-826F-0353640D56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77318" y="263769"/>
            <a:ext cx="7637364" cy="3614738"/>
          </a:xfrm>
        </p:spPr>
      </p:pic>
    </p:spTree>
    <p:extLst>
      <p:ext uri="{BB962C8B-B14F-4D97-AF65-F5344CB8AC3E}">
        <p14:creationId xmlns:p14="http://schemas.microsoft.com/office/powerpoint/2010/main" val="219131175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CF06ED-3D40-4254-8A83-AB8E378D492F}"/>
              </a:ext>
            </a:extLst>
          </p:cNvPr>
          <p:cNvSpPr>
            <a:spLocks noGrp="1"/>
          </p:cNvSpPr>
          <p:nvPr>
            <p:ph type="title"/>
          </p:nvPr>
        </p:nvSpPr>
        <p:spPr>
          <a:xfrm>
            <a:off x="684211" y="4107766"/>
            <a:ext cx="10977905" cy="2514601"/>
          </a:xfrm>
        </p:spPr>
        <p:txBody>
          <a:bodyPr>
            <a:normAutofit/>
          </a:bodyPr>
          <a:lstStyle/>
          <a:p>
            <a:r>
              <a:rPr lang="es-AR" sz="2000" b="1" dirty="0">
                <a:solidFill>
                  <a:schemeClr val="bg1"/>
                </a:solidFill>
                <a:effectLst>
                  <a:outerShdw blurRad="38100" dist="38100" dir="2700000" algn="tl">
                    <a:srgbClr val="000000">
                      <a:alpha val="43137"/>
                    </a:srgbClr>
                  </a:outerShdw>
                </a:effectLst>
              </a:rPr>
              <a:t>Insertar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a:solidFill>
                  <a:srgbClr val="FF0000"/>
                </a:solidFill>
                <a:effectLst>
                  <a:outerShdw blurRad="38100" dist="38100" dir="2700000" algn="tl">
                    <a:srgbClr val="000000">
                      <a:alpha val="43137"/>
                    </a:srgbClr>
                  </a:outerShdw>
                </a:effectLst>
              </a:rPr>
              <a:t>teléfono </a:t>
            </a:r>
            <a:r>
              <a:rPr lang="es-AR" sz="2000" b="1" dirty="0">
                <a:solidFill>
                  <a:schemeClr val="bg1"/>
                </a:solidFill>
                <a:effectLst>
                  <a:outerShdw blurRad="38100" dist="38100" dir="2700000" algn="tl">
                    <a:srgbClr val="000000">
                      <a:alpha val="43137"/>
                    </a:srgbClr>
                  </a:outerShdw>
                </a:effectLst>
              </a:rPr>
              <a:t>valores numéricos, el formato de email y validación email, el email y validación email deben ser iguales.</a:t>
            </a:r>
          </a:p>
        </p:txBody>
      </p:sp>
      <p:pic>
        <p:nvPicPr>
          <p:cNvPr id="5" name="Marcador de contenido 4">
            <a:extLst>
              <a:ext uri="{FF2B5EF4-FFF2-40B4-BE49-F238E27FC236}">
                <a16:creationId xmlns:a16="http://schemas.microsoft.com/office/drawing/2014/main" id="{652BFCA6-612A-488D-B4F2-1610E1A526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91891" y="235633"/>
            <a:ext cx="6408217" cy="3614738"/>
          </a:xfrm>
        </p:spPr>
      </p:pic>
    </p:spTree>
    <p:extLst>
      <p:ext uri="{BB962C8B-B14F-4D97-AF65-F5344CB8AC3E}">
        <p14:creationId xmlns:p14="http://schemas.microsoft.com/office/powerpoint/2010/main" val="10929415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5225EE-4DE1-4116-9B81-65DF0EE72B74}"/>
              </a:ext>
            </a:extLst>
          </p:cNvPr>
          <p:cNvSpPr>
            <a:spLocks noGrp="1"/>
          </p:cNvSpPr>
          <p:nvPr>
            <p:ph type="title"/>
          </p:nvPr>
        </p:nvSpPr>
        <p:spPr>
          <a:xfrm>
            <a:off x="698279" y="4894679"/>
            <a:ext cx="10879432" cy="1812094"/>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contacto, se registra en la base de datos entidad (</a:t>
            </a:r>
            <a:r>
              <a:rPr lang="es-AR" sz="2000" b="1" dirty="0">
                <a:solidFill>
                  <a:srgbClr val="FF0000"/>
                </a:solidFill>
                <a:effectLst>
                  <a:outerShdw blurRad="38100" dist="38100" dir="2700000" algn="tl">
                    <a:srgbClr val="000000">
                      <a:alpha val="43137"/>
                    </a:srgbClr>
                  </a:outerShdw>
                </a:effectLst>
              </a:rPr>
              <a:t>contacto</a:t>
            </a:r>
            <a:r>
              <a:rPr lang="es-AR" sz="2000" b="1" dirty="0">
                <a:solidFill>
                  <a:schemeClr val="bg1"/>
                </a:solidFill>
                <a:effectLst>
                  <a:outerShdw blurRad="38100" dist="38100" dir="2700000" algn="tl">
                    <a:srgbClr val="000000">
                      <a:alpha val="43137"/>
                    </a:srgbClr>
                  </a:outerShdw>
                </a:effectLst>
              </a:rPr>
              <a:t>). </a:t>
            </a:r>
          </a:p>
        </p:txBody>
      </p:sp>
      <p:pic>
        <p:nvPicPr>
          <p:cNvPr id="5" name="Marcador de contenido 4">
            <a:extLst>
              <a:ext uri="{FF2B5EF4-FFF2-40B4-BE49-F238E27FC236}">
                <a16:creationId xmlns:a16="http://schemas.microsoft.com/office/drawing/2014/main" id="{D512A2A6-5EA6-4895-8042-944AB2041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6134" y="151228"/>
            <a:ext cx="7699731" cy="3126544"/>
          </a:xfrm>
        </p:spPr>
      </p:pic>
      <p:pic>
        <p:nvPicPr>
          <p:cNvPr id="7" name="Imagen 6">
            <a:extLst>
              <a:ext uri="{FF2B5EF4-FFF2-40B4-BE49-F238E27FC236}">
                <a16:creationId xmlns:a16="http://schemas.microsoft.com/office/drawing/2014/main" id="{1ED01073-357B-461D-B61D-26DD1E7D69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6134" y="3429000"/>
            <a:ext cx="7699731" cy="1314450"/>
          </a:xfrm>
          <a:prstGeom prst="rect">
            <a:avLst/>
          </a:prstGeom>
        </p:spPr>
      </p:pic>
    </p:spTree>
    <p:extLst>
      <p:ext uri="{BB962C8B-B14F-4D97-AF65-F5344CB8AC3E}">
        <p14:creationId xmlns:p14="http://schemas.microsoft.com/office/powerpoint/2010/main" val="84964567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E8699-D3E3-4CD5-BC3E-7C55A06C3FE7}"/>
              </a:ext>
            </a:extLst>
          </p:cNvPr>
          <p:cNvSpPr>
            <a:spLocks noGrp="1"/>
          </p:cNvSpPr>
          <p:nvPr>
            <p:ph type="title"/>
          </p:nvPr>
        </p:nvSpPr>
        <p:spPr>
          <a:xfrm>
            <a:off x="684211" y="4121834"/>
            <a:ext cx="10893499" cy="2416126"/>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id_contacto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a:solidFill>
                  <a:srgbClr val="FF0000"/>
                </a:solidFill>
                <a:effectLst>
                  <a:outerShdw blurRad="38100" dist="38100" dir="2700000" algn="tl">
                    <a:srgbClr val="000000">
                      <a:alpha val="43137"/>
                    </a:srgbClr>
                  </a:outerShdw>
                </a:effectLst>
              </a:rPr>
              <a:t>contacto</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a:t>
            </a:r>
          </a:p>
        </p:txBody>
      </p:sp>
      <p:pic>
        <p:nvPicPr>
          <p:cNvPr id="5" name="Marcador de contenido 4">
            <a:extLst>
              <a:ext uri="{FF2B5EF4-FFF2-40B4-BE49-F238E27FC236}">
                <a16:creationId xmlns:a16="http://schemas.microsoft.com/office/drawing/2014/main" id="{18813818-01DC-4884-B1AC-78C9A4F1A7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0792" y="320040"/>
            <a:ext cx="7350415" cy="3614738"/>
          </a:xfrm>
        </p:spPr>
      </p:pic>
    </p:spTree>
    <p:extLst>
      <p:ext uri="{BB962C8B-B14F-4D97-AF65-F5344CB8AC3E}">
        <p14:creationId xmlns:p14="http://schemas.microsoft.com/office/powerpoint/2010/main" val="118996123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7B3CE4-D8B7-4728-8787-A947094CE9CC}"/>
              </a:ext>
            </a:extLst>
          </p:cNvPr>
          <p:cNvSpPr>
            <a:spLocks noGrp="1"/>
          </p:cNvSpPr>
          <p:nvPr>
            <p:ph type="title"/>
          </p:nvPr>
        </p:nvSpPr>
        <p:spPr>
          <a:xfrm>
            <a:off x="684212" y="4065563"/>
            <a:ext cx="10921634" cy="2504049"/>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a:solidFill>
                  <a:srgbClr val="FF0000"/>
                </a:solidFill>
                <a:effectLst>
                  <a:outerShdw blurRad="38100" dist="38100" dir="2700000" algn="tl">
                    <a:srgbClr val="000000">
                      <a:alpha val="43137"/>
                    </a:srgbClr>
                  </a:outerShdw>
                </a:effectLst>
              </a:rPr>
              <a:t>contacto</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EC2C7585-8E1C-4DE9-93AC-193836E13E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9061" y="165296"/>
            <a:ext cx="7613878" cy="3614738"/>
          </a:xfrm>
        </p:spPr>
      </p:pic>
    </p:spTree>
    <p:extLst>
      <p:ext uri="{BB962C8B-B14F-4D97-AF65-F5344CB8AC3E}">
        <p14:creationId xmlns:p14="http://schemas.microsoft.com/office/powerpoint/2010/main" val="241952376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1B56EE-209D-450D-9B96-9351585DBFA0}"/>
              </a:ext>
            </a:extLst>
          </p:cNvPr>
          <p:cNvSpPr>
            <a:spLocks noGrp="1"/>
          </p:cNvSpPr>
          <p:nvPr>
            <p:ph type="title"/>
          </p:nvPr>
        </p:nvSpPr>
        <p:spPr>
          <a:xfrm>
            <a:off x="684211" y="3850372"/>
            <a:ext cx="11160785" cy="2771994"/>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actualizar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el formato del </a:t>
            </a:r>
            <a:r>
              <a:rPr lang="es-AR" sz="2000" b="1" dirty="0">
                <a:solidFill>
                  <a:srgbClr val="FF0000"/>
                </a:solidFill>
                <a:effectLst>
                  <a:outerShdw blurRad="38100" dist="38100" dir="2700000" algn="tl">
                    <a:srgbClr val="000000">
                      <a:alpha val="43137"/>
                    </a:srgbClr>
                  </a:outerShdw>
                </a:effectLst>
              </a:rPr>
              <a:t>teléfono </a:t>
            </a:r>
            <a:r>
              <a:rPr lang="es-AR" sz="2000" b="1" dirty="0">
                <a:solidFill>
                  <a:schemeClr val="bg1"/>
                </a:solidFill>
                <a:effectLst>
                  <a:outerShdw blurRad="38100" dist="38100" dir="2700000" algn="tl">
                    <a:srgbClr val="000000">
                      <a:alpha val="43137"/>
                    </a:srgbClr>
                  </a:outerShdw>
                </a:effectLst>
              </a:rPr>
              <a:t>valores numéricos, el formato de email y validación email correcto, el email y validación email deben ser iguales, se valida de </a:t>
            </a:r>
            <a:r>
              <a:rPr lang="es-AR" sz="2000" b="1" dirty="0">
                <a:solidFill>
                  <a:srgbClr val="FF0000"/>
                </a:solidFill>
                <a:effectLst>
                  <a:outerShdw blurRad="38100" dist="38100" dir="2700000" algn="tl">
                    <a:srgbClr val="000000">
                      <a:alpha val="43137"/>
                    </a:srgbClr>
                  </a:outerShdw>
                </a:effectLst>
              </a:rPr>
              <a:t>forma lógica </a:t>
            </a:r>
            <a:r>
              <a:rPr lang="es-AR" sz="2000" b="1" dirty="0">
                <a:solidFill>
                  <a:schemeClr val="bg1"/>
                </a:solidFill>
                <a:effectLst>
                  <a:outerShdw blurRad="38100" dist="38100" dir="2700000" algn="tl">
                    <a:srgbClr val="000000">
                      <a:alpha val="43137"/>
                    </a:srgbClr>
                  </a:outerShdw>
                </a:effectLst>
              </a:rPr>
              <a:t>que el </a:t>
            </a:r>
            <a:r>
              <a:rPr lang="es-AR" sz="2000" b="1" dirty="0" err="1">
                <a:solidFill>
                  <a:srgbClr val="FF0000"/>
                </a:solidFill>
                <a:effectLst>
                  <a:outerShdw blurRad="38100" dist="38100" dir="2700000" algn="tl">
                    <a:srgbClr val="000000">
                      <a:alpha val="43137"/>
                    </a:srgbClr>
                  </a:outerShdw>
                </a:effectLst>
              </a:rPr>
              <a:t>id_contacto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se encuentre registrado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Previamente se debe gestionar una </a:t>
            </a:r>
            <a:r>
              <a:rPr lang="es-AR" sz="2000" b="1" dirty="0">
                <a:solidFill>
                  <a:srgbClr val="FF0000"/>
                </a:solidFill>
                <a:effectLst>
                  <a:outerShdw blurRad="38100" dist="38100" dir="2700000" algn="tl">
                    <a:srgbClr val="000000">
                      <a:alpha val="43137"/>
                    </a:srgbClr>
                  </a:outerShdw>
                </a:effectLst>
              </a:rPr>
              <a:t>búsqueda </a:t>
            </a:r>
            <a:r>
              <a:rPr lang="es-AR" sz="2000" b="1" dirty="0" err="1">
                <a:solidFill>
                  <a:srgbClr val="FF0000"/>
                </a:solidFill>
                <a:effectLst>
                  <a:outerShdw blurRad="38100" dist="38100" dir="2700000" algn="tl">
                    <a:srgbClr val="000000">
                      <a:alpha val="43137"/>
                    </a:srgbClr>
                  </a:outerShdw>
                </a:effectLst>
              </a:rPr>
              <a:t>one</a:t>
            </a:r>
            <a:r>
              <a:rPr lang="es-AR" sz="2000" b="1" dirty="0">
                <a:solidFill>
                  <a:srgbClr val="FF0000"/>
                </a:solidFill>
                <a:effectLst>
                  <a:outerShdw blurRad="38100" dist="38100" dir="2700000" algn="tl">
                    <a:srgbClr val="000000">
                      <a:alpha val="43137"/>
                    </a:srgbClr>
                  </a:outerShdw>
                </a:effectLst>
              </a:rPr>
              <a:t> contacto </a:t>
            </a:r>
            <a:r>
              <a:rPr lang="es-AR" sz="20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F36B4951-4325-4A1E-9960-9E3660CC10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6406" y="235634"/>
            <a:ext cx="7979188" cy="3492304"/>
          </a:xfrm>
        </p:spPr>
      </p:pic>
    </p:spTree>
    <p:extLst>
      <p:ext uri="{BB962C8B-B14F-4D97-AF65-F5344CB8AC3E}">
        <p14:creationId xmlns:p14="http://schemas.microsoft.com/office/powerpoint/2010/main" val="3301008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CE1B4B-FE0B-4035-968D-B398A8FBB01D}"/>
              </a:ext>
            </a:extLst>
          </p:cNvPr>
          <p:cNvSpPr>
            <a:spLocks noGrp="1"/>
          </p:cNvSpPr>
          <p:nvPr>
            <p:ph type="title"/>
          </p:nvPr>
        </p:nvSpPr>
        <p:spPr>
          <a:xfrm>
            <a:off x="2330218" y="4487332"/>
            <a:ext cx="8534400" cy="2103382"/>
          </a:xfrm>
        </p:spPr>
        <p:txBody>
          <a:bodyPr>
            <a:normAutofit fontScale="90000"/>
          </a:bodyPr>
          <a:lstStyle/>
          <a:p>
            <a:r>
              <a:rPr lang="es-AR" sz="2200" b="1" dirty="0">
                <a:solidFill>
                  <a:schemeClr val="bg1"/>
                </a:solidFill>
                <a:effectLst>
                  <a:outerShdw blurRad="38100" dist="38100" dir="2700000" algn="tl">
                    <a:srgbClr val="000000">
                      <a:alpha val="43137"/>
                    </a:srgbClr>
                  </a:outerShdw>
                </a:effectLst>
              </a:rPr>
              <a:t>Proyecto comedores base de datos </a:t>
            </a:r>
            <a:r>
              <a:rPr lang="es-AR" sz="2200" b="1" dirty="0" err="1">
                <a:solidFill>
                  <a:schemeClr val="bg1"/>
                </a:solidFill>
                <a:effectLst>
                  <a:outerShdw blurRad="38100" dist="38100" dir="2700000" algn="tl">
                    <a:srgbClr val="000000">
                      <a:alpha val="43137"/>
                    </a:srgbClr>
                  </a:outerShdw>
                </a:effectLst>
              </a:rPr>
              <a:t>mysql</a:t>
            </a:r>
            <a:r>
              <a:rPr lang="es-AR" sz="2200" b="1" dirty="0">
                <a:solidFill>
                  <a:schemeClr val="bg1"/>
                </a:solidFill>
                <a:effectLst>
                  <a:outerShdw blurRad="38100" dist="38100" dir="2700000" algn="tl">
                    <a:srgbClr val="000000">
                      <a:alpha val="43137"/>
                    </a:srgbClr>
                  </a:outerShdw>
                </a:effectLst>
              </a:rPr>
              <a:t>.</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Compuesta de 8 entidades (tablas) persistencia de datos.</a:t>
            </a:r>
            <a:br>
              <a:rPr lang="es-AR" sz="2200" b="1" dirty="0">
                <a:solidFill>
                  <a:schemeClr val="bg1"/>
                </a:solidFill>
                <a:effectLst>
                  <a:outerShdw blurRad="38100" dist="38100" dir="2700000" algn="tl">
                    <a:srgbClr val="000000">
                      <a:alpha val="43137"/>
                    </a:srgbClr>
                  </a:outerShdw>
                </a:effectLst>
              </a:rPr>
            </a:br>
            <a:br>
              <a:rPr lang="es-AR" sz="2200" b="1" dirty="0">
                <a:solidFill>
                  <a:schemeClr val="bg1"/>
                </a:solidFill>
                <a:effectLst>
                  <a:outerShdw blurRad="38100" dist="38100" dir="2700000" algn="tl">
                    <a:srgbClr val="000000">
                      <a:alpha val="43137"/>
                    </a:srgbClr>
                  </a:outerShdw>
                </a:effectLst>
              </a:rPr>
            </a:br>
            <a:r>
              <a:rPr lang="es-AR" sz="2200" b="1" dirty="0">
                <a:solidFill>
                  <a:schemeClr val="bg1"/>
                </a:solidFill>
                <a:effectLst>
                  <a:outerShdw blurRad="38100" dist="38100" dir="2700000" algn="tl">
                    <a:srgbClr val="000000">
                      <a:alpha val="43137"/>
                    </a:srgbClr>
                  </a:outerShdw>
                </a:effectLst>
              </a:rPr>
              <a:t>Importar base de datos desde archivo (</a:t>
            </a:r>
            <a:r>
              <a:rPr lang="es-AR" sz="2200" b="1" dirty="0" err="1">
                <a:solidFill>
                  <a:srgbClr val="FF0000"/>
                </a:solidFill>
                <a:effectLst>
                  <a:outerShdw blurRad="38100" dist="38100" dir="2700000" algn="tl">
                    <a:srgbClr val="000000">
                      <a:alpha val="43137"/>
                    </a:srgbClr>
                  </a:outerShdw>
                </a:effectLst>
              </a:rPr>
              <a:t>BaseDatosProyectoMetodologia.sql</a:t>
            </a:r>
            <a:r>
              <a:rPr lang="es-AR" sz="22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C86507AE-0ED8-42A7-9539-93E81EE680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0218" y="267286"/>
            <a:ext cx="7531563" cy="3934778"/>
          </a:xfrm>
        </p:spPr>
      </p:pic>
    </p:spTree>
    <p:extLst>
      <p:ext uri="{BB962C8B-B14F-4D97-AF65-F5344CB8AC3E}">
        <p14:creationId xmlns:p14="http://schemas.microsoft.com/office/powerpoint/2010/main" val="39619094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102E73-3430-4C22-BC4A-B4EFE17D34F2}"/>
              </a:ext>
            </a:extLst>
          </p:cNvPr>
          <p:cNvSpPr>
            <a:spLocks noGrp="1"/>
          </p:cNvSpPr>
          <p:nvPr>
            <p:ph type="title"/>
          </p:nvPr>
        </p:nvSpPr>
        <p:spPr>
          <a:xfrm>
            <a:off x="684212" y="4079632"/>
            <a:ext cx="11118582" cy="2500532"/>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contacto: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contacto.</a:t>
            </a:r>
          </a:p>
        </p:txBody>
      </p:sp>
      <p:pic>
        <p:nvPicPr>
          <p:cNvPr id="5" name="Marcador de contenido 4">
            <a:extLst>
              <a:ext uri="{FF2B5EF4-FFF2-40B4-BE49-F238E27FC236}">
                <a16:creationId xmlns:a16="http://schemas.microsoft.com/office/drawing/2014/main" id="{FAD5C6D6-E434-4504-9BBF-A88E59F63D1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4305" y="277837"/>
            <a:ext cx="7783389" cy="3614738"/>
          </a:xfrm>
        </p:spPr>
      </p:pic>
    </p:spTree>
    <p:extLst>
      <p:ext uri="{BB962C8B-B14F-4D97-AF65-F5344CB8AC3E}">
        <p14:creationId xmlns:p14="http://schemas.microsoft.com/office/powerpoint/2010/main" val="8700540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A11103-1BDC-42CC-ADB7-D4332CEA3259}"/>
              </a:ext>
            </a:extLst>
          </p:cNvPr>
          <p:cNvSpPr>
            <a:spLocks noGrp="1"/>
          </p:cNvSpPr>
          <p:nvPr>
            <p:ph type="title"/>
          </p:nvPr>
        </p:nvSpPr>
        <p:spPr>
          <a:xfrm>
            <a:off x="684211" y="3967089"/>
            <a:ext cx="10963837" cy="2655277"/>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articulo donado empresa</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articulo donado empresa, buscar todos los artículos donados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err="1">
                <a:solidFill>
                  <a:srgbClr val="FF0000"/>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9" name="Marcador de contenido 8">
            <a:extLst>
              <a:ext uri="{FF2B5EF4-FFF2-40B4-BE49-F238E27FC236}">
                <a16:creationId xmlns:a16="http://schemas.microsoft.com/office/drawing/2014/main" id="{8EA30B29-20B7-47FA-87D1-4D5F4DA5DC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2822" y="235634"/>
            <a:ext cx="8086356" cy="3614738"/>
          </a:xfrm>
        </p:spPr>
      </p:pic>
    </p:spTree>
    <p:extLst>
      <p:ext uri="{BB962C8B-B14F-4D97-AF65-F5344CB8AC3E}">
        <p14:creationId xmlns:p14="http://schemas.microsoft.com/office/powerpoint/2010/main" val="1736204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9F1E31-E3EC-4C13-974C-D757E4EADEC9}"/>
              </a:ext>
            </a:extLst>
          </p:cNvPr>
          <p:cNvSpPr>
            <a:spLocks noGrp="1"/>
          </p:cNvSpPr>
          <p:nvPr>
            <p:ph type="title"/>
          </p:nvPr>
        </p:nvSpPr>
        <p:spPr>
          <a:xfrm>
            <a:off x="684212" y="3822237"/>
            <a:ext cx="10921634" cy="3035764"/>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Insertar articulo donado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gestiona validación lógica que el código ingresado se corresponda con un código existente en el pedido, que la cantidad sea &gt; 0, el </a:t>
            </a:r>
            <a:r>
              <a:rPr lang="es-AR" sz="2000" b="1" dirty="0" err="1">
                <a:solidFill>
                  <a:srgbClr val="FF0000"/>
                </a:solidFill>
                <a:effectLst>
                  <a:outerShdw blurRad="38100" dist="38100" dir="2700000" algn="tl">
                    <a:srgbClr val="000000">
                      <a:alpha val="43137"/>
                    </a:srgbClr>
                  </a:outerShdw>
                </a:effectLst>
              </a:rPr>
              <a:t>Id_empresa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y el </a:t>
            </a:r>
            <a:r>
              <a:rPr lang="es-AR" sz="2000" b="1" dirty="0" err="1">
                <a:solidFill>
                  <a:srgbClr val="FF0000"/>
                </a:solidFill>
                <a:effectLst>
                  <a:outerShdw blurRad="38100" dist="38100" dir="2700000" algn="tl">
                    <a:srgbClr val="000000">
                      <a:alpha val="43137"/>
                    </a:srgbClr>
                  </a:outerShdw>
                </a:effectLst>
              </a:rPr>
              <a:t>id_articulo_pedido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tengan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Gestiona también validación que todos los campos concuerden con el </a:t>
            </a:r>
            <a:r>
              <a:rPr lang="es-AR" sz="2000" b="1" dirty="0" err="1">
                <a:solidFill>
                  <a:srgbClr val="FF0000"/>
                </a:solidFill>
                <a:effectLst>
                  <a:outerShdw blurRad="38100" dist="38100" dir="2700000" algn="tl">
                    <a:srgbClr val="000000">
                      <a:alpha val="43137"/>
                    </a:srgbClr>
                  </a:outerShdw>
                </a:effectLst>
              </a:rPr>
              <a:t>id_pedido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No permite que la </a:t>
            </a:r>
            <a:r>
              <a:rPr lang="es-AR" sz="2000" b="1" dirty="0">
                <a:solidFill>
                  <a:srgbClr val="FF0000"/>
                </a:solidFill>
                <a:effectLst>
                  <a:outerShdw blurRad="38100" dist="38100" dir="2700000" algn="tl">
                    <a:srgbClr val="000000">
                      <a:alpha val="43137"/>
                    </a:srgbClr>
                  </a:outerShdw>
                </a:effectLst>
              </a:rPr>
              <a:t>cantidad ingresada </a:t>
            </a:r>
            <a:r>
              <a:rPr lang="es-AR" sz="2000" b="1" dirty="0">
                <a:solidFill>
                  <a:schemeClr val="bg1"/>
                </a:solidFill>
                <a:effectLst>
                  <a:outerShdw blurRad="38100" dist="38100" dir="2700000" algn="tl">
                    <a:srgbClr val="000000">
                      <a:alpha val="43137"/>
                    </a:srgbClr>
                  </a:outerShdw>
                </a:effectLst>
              </a:rPr>
              <a:t>en la donación sea mayor a la </a:t>
            </a:r>
            <a:r>
              <a:rPr lang="es-AR" sz="2000" b="1" dirty="0">
                <a:solidFill>
                  <a:srgbClr val="FF0000"/>
                </a:solidFill>
                <a:effectLst>
                  <a:outerShdw blurRad="38100" dist="38100" dir="2700000" algn="tl">
                    <a:srgbClr val="000000">
                      <a:alpha val="43137"/>
                    </a:srgbClr>
                  </a:outerShdw>
                </a:effectLst>
              </a:rPr>
              <a:t>cantidad solicitada </a:t>
            </a:r>
            <a:r>
              <a:rPr lang="es-AR" sz="2000" b="1" dirty="0">
                <a:solidFill>
                  <a:schemeClr val="bg1"/>
                </a:solidFill>
                <a:effectLst>
                  <a:outerShdw blurRad="38100" dist="38100" dir="2700000" algn="tl">
                    <a:srgbClr val="000000">
                      <a:alpha val="43137"/>
                    </a:srgbClr>
                  </a:outerShdw>
                </a:effectLst>
              </a:rPr>
              <a:t>en el pedido (esta política se implementa para proteger que los productos donados sean los necesarios y no incurra en alguna problemática </a:t>
            </a: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vto</a:t>
            </a:r>
            <a:r>
              <a:rPr lang="es-AR" sz="2000" b="1" dirty="0">
                <a:solidFill>
                  <a:schemeClr val="bg1"/>
                </a:solidFill>
                <a:effectLst>
                  <a:outerShdw blurRad="38100" dist="38100" dir="2700000" algn="tl">
                    <a:srgbClr val="000000">
                      <a:alpha val="43137"/>
                    </a:srgbClr>
                  </a:outerShdw>
                </a:effectLst>
              </a:rPr>
              <a:t> de productos, </a:t>
            </a:r>
            <a:r>
              <a:rPr lang="es-AR" sz="2000" b="1" dirty="0" err="1">
                <a:solidFill>
                  <a:schemeClr val="bg1"/>
                </a:solidFill>
                <a:effectLst>
                  <a:outerShdw blurRad="38100" dist="38100" dir="2700000" algn="tl">
                    <a:srgbClr val="000000">
                      <a:alpha val="43137"/>
                    </a:srgbClr>
                  </a:outerShdw>
                </a:effectLst>
              </a:rPr>
              <a:t>etc</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F117E700-ADB6-415C-887D-EC416A9B9C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2385" y="207498"/>
            <a:ext cx="7087230" cy="3614738"/>
          </a:xfrm>
        </p:spPr>
      </p:pic>
    </p:spTree>
    <p:extLst>
      <p:ext uri="{BB962C8B-B14F-4D97-AF65-F5344CB8AC3E}">
        <p14:creationId xmlns:p14="http://schemas.microsoft.com/office/powerpoint/2010/main" val="422641194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90AEEB-5782-493B-820E-87C5DF593274}"/>
              </a:ext>
            </a:extLst>
          </p:cNvPr>
          <p:cNvSpPr>
            <a:spLocks noGrp="1"/>
          </p:cNvSpPr>
          <p:nvPr>
            <p:ph type="title"/>
          </p:nvPr>
        </p:nvSpPr>
        <p:spPr>
          <a:xfrm>
            <a:off x="684212" y="4487332"/>
            <a:ext cx="11020108" cy="2123935"/>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a:t>
            </a:r>
            <a:r>
              <a:rPr lang="es-AR" sz="2000" b="1" dirty="0" err="1">
                <a:solidFill>
                  <a:schemeClr val="bg1"/>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 se registra en la base de datos entidad (</a:t>
            </a:r>
            <a:r>
              <a:rPr lang="es-AR" sz="2000" b="1" dirty="0" err="1">
                <a:solidFill>
                  <a:srgbClr val="FF0000"/>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 </a:t>
            </a:r>
          </a:p>
        </p:txBody>
      </p:sp>
      <p:pic>
        <p:nvPicPr>
          <p:cNvPr id="5" name="Marcador de contenido 4">
            <a:extLst>
              <a:ext uri="{FF2B5EF4-FFF2-40B4-BE49-F238E27FC236}">
                <a16:creationId xmlns:a16="http://schemas.microsoft.com/office/drawing/2014/main" id="{3D6C1514-4A4F-406C-BD1A-444460067B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46733"/>
            <a:ext cx="8534400" cy="2298312"/>
          </a:xfrm>
        </p:spPr>
      </p:pic>
      <p:pic>
        <p:nvPicPr>
          <p:cNvPr id="7" name="Imagen 6">
            <a:extLst>
              <a:ext uri="{FF2B5EF4-FFF2-40B4-BE49-F238E27FC236}">
                <a16:creationId xmlns:a16="http://schemas.microsoft.com/office/drawing/2014/main" id="{9A02C5AB-D911-4482-9861-D4158C1DC6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2719387"/>
            <a:ext cx="8534400" cy="1419225"/>
          </a:xfrm>
          <a:prstGeom prst="rect">
            <a:avLst/>
          </a:prstGeom>
        </p:spPr>
      </p:pic>
    </p:spTree>
    <p:extLst>
      <p:ext uri="{BB962C8B-B14F-4D97-AF65-F5344CB8AC3E}">
        <p14:creationId xmlns:p14="http://schemas.microsoft.com/office/powerpoint/2010/main" val="62147470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CC7E73-FB8A-4F8D-A61A-57D6DAF5B316}"/>
              </a:ext>
            </a:extLst>
          </p:cNvPr>
          <p:cNvSpPr>
            <a:spLocks noGrp="1"/>
          </p:cNvSpPr>
          <p:nvPr>
            <p:ph type="title"/>
          </p:nvPr>
        </p:nvSpPr>
        <p:spPr>
          <a:xfrm>
            <a:off x="684212" y="4037428"/>
            <a:ext cx="11020108" cy="2655276"/>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id_articulo_Donado_Empresa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err="1">
                <a:solidFill>
                  <a:srgbClr val="FF0000"/>
                </a:solidFill>
                <a:effectLst>
                  <a:outerShdw blurRad="38100" dist="38100" dir="2700000" algn="tl">
                    <a:srgbClr val="000000">
                      <a:alpha val="43137"/>
                    </a:srgbClr>
                  </a:outerShdw>
                </a:effectLst>
              </a:rPr>
              <a:t>id_articulo_Donado_Empresa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a:t>
            </a:r>
          </a:p>
        </p:txBody>
      </p:sp>
      <p:pic>
        <p:nvPicPr>
          <p:cNvPr id="5" name="Marcador de contenido 4">
            <a:extLst>
              <a:ext uri="{FF2B5EF4-FFF2-40B4-BE49-F238E27FC236}">
                <a16:creationId xmlns:a16="http://schemas.microsoft.com/office/drawing/2014/main" id="{73F72E9E-6B8F-4760-8E72-055FFE9141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4519" y="165296"/>
            <a:ext cx="7182962" cy="3614738"/>
          </a:xfrm>
        </p:spPr>
      </p:pic>
    </p:spTree>
    <p:extLst>
      <p:ext uri="{BB962C8B-B14F-4D97-AF65-F5344CB8AC3E}">
        <p14:creationId xmlns:p14="http://schemas.microsoft.com/office/powerpoint/2010/main" val="355086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F3A863-6BD2-48DD-9D52-49ECAE0EA113}"/>
              </a:ext>
            </a:extLst>
          </p:cNvPr>
          <p:cNvSpPr>
            <a:spLocks noGrp="1"/>
          </p:cNvSpPr>
          <p:nvPr>
            <p:ph type="title"/>
          </p:nvPr>
        </p:nvSpPr>
        <p:spPr>
          <a:xfrm>
            <a:off x="684211" y="4107766"/>
            <a:ext cx="11146717" cy="2584939"/>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err="1">
                <a:solidFill>
                  <a:srgbClr val="FF0000"/>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56AE3FD2-5058-4933-BBDC-7397AB26E5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9283" y="165295"/>
            <a:ext cx="7353434" cy="3614738"/>
          </a:xfrm>
        </p:spPr>
      </p:pic>
    </p:spTree>
    <p:extLst>
      <p:ext uri="{BB962C8B-B14F-4D97-AF65-F5344CB8AC3E}">
        <p14:creationId xmlns:p14="http://schemas.microsoft.com/office/powerpoint/2010/main" val="350065004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4F8814-2404-4563-A33B-9A10D2F6A670}"/>
              </a:ext>
            </a:extLst>
          </p:cNvPr>
          <p:cNvSpPr>
            <a:spLocks noGrp="1"/>
          </p:cNvSpPr>
          <p:nvPr>
            <p:ph type="title"/>
          </p:nvPr>
        </p:nvSpPr>
        <p:spPr>
          <a:xfrm>
            <a:off x="684212" y="3151164"/>
            <a:ext cx="11020108" cy="3541543"/>
          </a:xfrm>
        </p:spPr>
        <p:txBody>
          <a:bodyPr>
            <a:noAutofit/>
          </a:bodyPr>
          <a:lstStyle/>
          <a:p>
            <a:r>
              <a:rPr lang="es-AR" sz="1600" b="1" dirty="0">
                <a:solidFill>
                  <a:schemeClr val="bg1"/>
                </a:solidFill>
                <a:effectLst>
                  <a:outerShdw blurRad="38100" dist="38100" dir="2700000" algn="tl">
                    <a:srgbClr val="000000">
                      <a:alpha val="43137"/>
                    </a:srgbClr>
                  </a:outerShdw>
                </a:effectLst>
              </a:rPr>
              <a:t>actualizar </a:t>
            </a:r>
            <a:r>
              <a:rPr lang="es-AR" sz="1600" b="1" dirty="0" err="1">
                <a:solidFill>
                  <a:schemeClr val="bg1"/>
                </a:solidFill>
                <a:effectLst>
                  <a:outerShdw blurRad="38100" dist="38100" dir="2700000" algn="tl">
                    <a:srgbClr val="000000">
                      <a:alpha val="43137"/>
                    </a:srgbClr>
                  </a:outerShdw>
                </a:effectLst>
              </a:rPr>
              <a:t>articulo_donado_empresa</a:t>
            </a:r>
            <a:r>
              <a:rPr lang="es-AR" sz="1600" b="1" dirty="0">
                <a:solidFill>
                  <a:schemeClr val="bg1"/>
                </a:solidFill>
                <a:effectLst>
                  <a:outerShdw blurRad="38100" dist="38100" dir="2700000" algn="tl">
                    <a:srgbClr val="000000">
                      <a:alpha val="43137"/>
                    </a:srgbClr>
                  </a:outerShdw>
                </a:effectLst>
              </a:rPr>
              <a:t>:</a:t>
            </a:r>
            <a:br>
              <a:rPr lang="es-AR" sz="1600" b="1" dirty="0">
                <a:solidFill>
                  <a:schemeClr val="bg1"/>
                </a:solidFill>
                <a:effectLst>
                  <a:outerShdw blurRad="38100" dist="38100" dir="2700000" algn="tl">
                    <a:srgbClr val="000000">
                      <a:alpha val="43137"/>
                    </a:srgbClr>
                  </a:outerShdw>
                </a:effectLst>
              </a:rPr>
            </a:br>
            <a:br>
              <a:rPr lang="es-AR" sz="1600" b="1" dirty="0">
                <a:solidFill>
                  <a:schemeClr val="bg1"/>
                </a:solidFill>
                <a:effectLst>
                  <a:outerShdw blurRad="38100" dist="38100" dir="2700000" algn="tl">
                    <a:srgbClr val="000000">
                      <a:alpha val="43137"/>
                    </a:srgbClr>
                  </a:outerShdw>
                </a:effectLst>
              </a:rPr>
            </a:br>
            <a:r>
              <a:rPr lang="es-AR" sz="1600" b="1" dirty="0">
                <a:solidFill>
                  <a:srgbClr val="FF0000"/>
                </a:solidFill>
                <a:effectLst>
                  <a:outerShdw blurRad="38100" dist="38100" dir="2700000" algn="tl">
                    <a:srgbClr val="000000">
                      <a:alpha val="43137"/>
                    </a:srgbClr>
                  </a:outerShdw>
                </a:effectLst>
              </a:rPr>
              <a:t>gestión de validación</a:t>
            </a:r>
            <a:r>
              <a:rPr lang="es-AR" sz="1600" b="1" dirty="0">
                <a:solidFill>
                  <a:schemeClr val="bg1"/>
                </a:solidFill>
                <a:effectLst>
                  <a:outerShdw blurRad="38100" dist="38100" dir="2700000" algn="tl">
                    <a:srgbClr val="000000">
                      <a:alpha val="43137"/>
                    </a:srgbClr>
                  </a:outerShdw>
                </a:effectLst>
              </a:rPr>
              <a:t>: se valida de </a:t>
            </a:r>
            <a:r>
              <a:rPr lang="es-AR" sz="1600" b="1" dirty="0">
                <a:solidFill>
                  <a:srgbClr val="FF0000"/>
                </a:solidFill>
                <a:effectLst>
                  <a:outerShdw blurRad="38100" dist="38100" dir="2700000" algn="tl">
                    <a:srgbClr val="000000">
                      <a:alpha val="43137"/>
                    </a:srgbClr>
                  </a:outerShdw>
                </a:effectLst>
              </a:rPr>
              <a:t>forma lógica </a:t>
            </a:r>
            <a:r>
              <a:rPr lang="es-AR" sz="1600" b="1" dirty="0">
                <a:solidFill>
                  <a:schemeClr val="bg1"/>
                </a:solidFill>
                <a:effectLst>
                  <a:outerShdw blurRad="38100" dist="38100" dir="2700000" algn="tl">
                    <a:srgbClr val="000000">
                      <a:alpha val="43137"/>
                    </a:srgbClr>
                  </a:outerShdw>
                </a:effectLst>
              </a:rPr>
              <a:t>que el </a:t>
            </a:r>
            <a:r>
              <a:rPr lang="es-AR" sz="1600" b="1" dirty="0" err="1">
                <a:solidFill>
                  <a:srgbClr val="FF0000"/>
                </a:solidFill>
                <a:effectLst>
                  <a:outerShdw blurRad="38100" dist="38100" dir="2700000" algn="tl">
                    <a:srgbClr val="000000">
                      <a:alpha val="43137"/>
                    </a:srgbClr>
                  </a:outerShdw>
                </a:effectLst>
              </a:rPr>
              <a:t>id_articulo_Empresa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ingresado se encuentre registrado en la </a:t>
            </a:r>
            <a:r>
              <a:rPr lang="es-AR" sz="1600" b="1" dirty="0" err="1">
                <a:solidFill>
                  <a:schemeClr val="bg1"/>
                </a:solidFill>
                <a:effectLst>
                  <a:outerShdw blurRad="38100" dist="38100" dir="2700000" algn="tl">
                    <a:srgbClr val="000000">
                      <a:alpha val="43137"/>
                    </a:srgbClr>
                  </a:outerShdw>
                </a:effectLst>
              </a:rPr>
              <a:t>bd</a:t>
            </a:r>
            <a:r>
              <a:rPr lang="es-AR" sz="1600" b="1" dirty="0">
                <a:solidFill>
                  <a:schemeClr val="bg1"/>
                </a:solidFill>
                <a:effectLst>
                  <a:outerShdw blurRad="38100" dist="38100" dir="2700000" algn="tl">
                    <a:srgbClr val="000000">
                      <a:alpha val="43137"/>
                    </a:srgbClr>
                  </a:outerShdw>
                </a:effectLst>
              </a:rPr>
              <a:t>. que los campos necesarios del formulario no estén vacíos, gestiona validación lógica que el código ingresado se corresponda con un código existente en el pedido, que la cantidad sea &gt; 0, el </a:t>
            </a:r>
            <a:r>
              <a:rPr lang="es-AR" sz="1600" b="1" dirty="0" err="1">
                <a:solidFill>
                  <a:srgbClr val="FF0000"/>
                </a:solidFill>
                <a:effectLst>
                  <a:outerShdw blurRad="38100" dist="38100" dir="2700000" algn="tl">
                    <a:srgbClr val="000000">
                      <a:alpha val="43137"/>
                    </a:srgbClr>
                  </a:outerShdw>
                </a:effectLst>
              </a:rPr>
              <a:t>Id_empresa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y el </a:t>
            </a:r>
            <a:r>
              <a:rPr lang="es-AR" sz="1600" b="1" dirty="0" err="1">
                <a:solidFill>
                  <a:srgbClr val="FF0000"/>
                </a:solidFill>
                <a:effectLst>
                  <a:outerShdw blurRad="38100" dist="38100" dir="2700000" algn="tl">
                    <a:srgbClr val="000000">
                      <a:alpha val="43137"/>
                    </a:srgbClr>
                  </a:outerShdw>
                </a:effectLst>
              </a:rPr>
              <a:t>id_articulo_pedido</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tengan existencia en la </a:t>
            </a:r>
            <a:r>
              <a:rPr lang="es-AR" sz="1600" b="1" dirty="0" err="1">
                <a:solidFill>
                  <a:schemeClr val="bg1"/>
                </a:solidFill>
                <a:effectLst>
                  <a:outerShdw blurRad="38100" dist="38100" dir="2700000" algn="tl">
                    <a:srgbClr val="000000">
                      <a:alpha val="43137"/>
                    </a:srgbClr>
                  </a:outerShdw>
                </a:effectLst>
              </a:rPr>
              <a:t>bd</a:t>
            </a:r>
            <a:r>
              <a:rPr lang="es-AR" sz="1600" b="1" dirty="0">
                <a:solidFill>
                  <a:schemeClr val="bg1"/>
                </a:solidFill>
                <a:effectLst>
                  <a:outerShdw blurRad="38100" dist="38100" dir="2700000" algn="tl">
                    <a:srgbClr val="000000">
                      <a:alpha val="43137"/>
                    </a:srgbClr>
                  </a:outerShdw>
                </a:effectLst>
              </a:rPr>
              <a:t>. Gestiona también validación que todos los campos concuerden con el </a:t>
            </a:r>
            <a:r>
              <a:rPr lang="es-AR" sz="1600" b="1" dirty="0" err="1">
                <a:solidFill>
                  <a:srgbClr val="FF0000"/>
                </a:solidFill>
                <a:effectLst>
                  <a:outerShdw blurRad="38100" dist="38100" dir="2700000" algn="tl">
                    <a:srgbClr val="000000">
                      <a:alpha val="43137"/>
                    </a:srgbClr>
                  </a:outerShdw>
                </a:effectLst>
              </a:rPr>
              <a:t>id_pedido</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ingresado. No permite que la </a:t>
            </a:r>
            <a:r>
              <a:rPr lang="es-AR" sz="1600" b="1" dirty="0">
                <a:solidFill>
                  <a:srgbClr val="FF0000"/>
                </a:solidFill>
                <a:effectLst>
                  <a:outerShdw blurRad="38100" dist="38100" dir="2700000" algn="tl">
                    <a:srgbClr val="000000">
                      <a:alpha val="43137"/>
                    </a:srgbClr>
                  </a:outerShdw>
                </a:effectLst>
              </a:rPr>
              <a:t>cantidad ingresada </a:t>
            </a:r>
            <a:r>
              <a:rPr lang="es-AR" sz="1600" b="1" dirty="0">
                <a:solidFill>
                  <a:schemeClr val="bg1"/>
                </a:solidFill>
                <a:effectLst>
                  <a:outerShdw blurRad="38100" dist="38100" dir="2700000" algn="tl">
                    <a:srgbClr val="000000">
                      <a:alpha val="43137"/>
                    </a:srgbClr>
                  </a:outerShdw>
                </a:effectLst>
              </a:rPr>
              <a:t>en la donación sea mayor a la </a:t>
            </a:r>
            <a:r>
              <a:rPr lang="es-AR" sz="1600" b="1" dirty="0">
                <a:solidFill>
                  <a:srgbClr val="FF0000"/>
                </a:solidFill>
                <a:effectLst>
                  <a:outerShdw blurRad="38100" dist="38100" dir="2700000" algn="tl">
                    <a:srgbClr val="000000">
                      <a:alpha val="43137"/>
                    </a:srgbClr>
                  </a:outerShdw>
                </a:effectLst>
              </a:rPr>
              <a:t>cantidad solicitada </a:t>
            </a:r>
            <a:r>
              <a:rPr lang="es-AR" sz="1600" b="1" dirty="0">
                <a:solidFill>
                  <a:schemeClr val="bg1"/>
                </a:solidFill>
                <a:effectLst>
                  <a:outerShdw blurRad="38100" dist="38100" dir="2700000" algn="tl">
                    <a:srgbClr val="000000">
                      <a:alpha val="43137"/>
                    </a:srgbClr>
                  </a:outerShdw>
                </a:effectLst>
              </a:rPr>
              <a:t>en el pedido (esta política se implementa para proteger que los productos donados sean los necesarios y no incurra en alguna problemática </a:t>
            </a:r>
            <a:r>
              <a:rPr lang="es-AR" sz="1600" b="1" dirty="0" err="1">
                <a:solidFill>
                  <a:schemeClr val="bg1"/>
                </a:solidFill>
                <a:effectLst>
                  <a:outerShdw blurRad="38100" dist="38100" dir="2700000" algn="tl">
                    <a:srgbClr val="000000">
                      <a:alpha val="43137"/>
                    </a:srgbClr>
                  </a:outerShdw>
                </a:effectLst>
              </a:rPr>
              <a:t>ej</a:t>
            </a:r>
            <a:r>
              <a:rPr lang="es-AR" sz="1600" b="1" dirty="0">
                <a:solidFill>
                  <a:schemeClr val="bg1"/>
                </a:solidFill>
                <a:effectLst>
                  <a:outerShdw blurRad="38100" dist="38100" dir="2700000" algn="tl">
                    <a:srgbClr val="000000">
                      <a:alpha val="43137"/>
                    </a:srgbClr>
                  </a:outerShdw>
                </a:effectLst>
              </a:rPr>
              <a:t>: </a:t>
            </a:r>
            <a:r>
              <a:rPr lang="es-AR" sz="1600" b="1" dirty="0" err="1">
                <a:solidFill>
                  <a:schemeClr val="bg1"/>
                </a:solidFill>
                <a:effectLst>
                  <a:outerShdw blurRad="38100" dist="38100" dir="2700000" algn="tl">
                    <a:srgbClr val="000000">
                      <a:alpha val="43137"/>
                    </a:srgbClr>
                  </a:outerShdw>
                </a:effectLst>
              </a:rPr>
              <a:t>vto</a:t>
            </a:r>
            <a:r>
              <a:rPr lang="es-AR" sz="1600" b="1" dirty="0">
                <a:solidFill>
                  <a:schemeClr val="bg1"/>
                </a:solidFill>
                <a:effectLst>
                  <a:outerShdw blurRad="38100" dist="38100" dir="2700000" algn="tl">
                    <a:srgbClr val="000000">
                      <a:alpha val="43137"/>
                    </a:srgbClr>
                  </a:outerShdw>
                </a:effectLst>
              </a:rPr>
              <a:t> de productos, </a:t>
            </a:r>
            <a:r>
              <a:rPr lang="es-AR" sz="1600" b="1" dirty="0" err="1">
                <a:solidFill>
                  <a:schemeClr val="bg1"/>
                </a:solidFill>
                <a:effectLst>
                  <a:outerShdw blurRad="38100" dist="38100" dir="2700000" algn="tl">
                    <a:srgbClr val="000000">
                      <a:alpha val="43137"/>
                    </a:srgbClr>
                  </a:outerShdw>
                </a:effectLst>
              </a:rPr>
              <a:t>etc</a:t>
            </a:r>
            <a:r>
              <a:rPr lang="es-AR" sz="1600" b="1" dirty="0">
                <a:solidFill>
                  <a:schemeClr val="bg1"/>
                </a:solidFill>
                <a:effectLst>
                  <a:outerShdw blurRad="38100" dist="38100" dir="2700000" algn="tl">
                    <a:srgbClr val="000000">
                      <a:alpha val="43137"/>
                    </a:srgbClr>
                  </a:outerShdw>
                </a:effectLst>
              </a:rPr>
              <a:t>)</a:t>
            </a:r>
            <a:br>
              <a:rPr lang="es-AR" sz="1600" b="1" dirty="0">
                <a:solidFill>
                  <a:schemeClr val="bg1"/>
                </a:solidFill>
                <a:effectLst>
                  <a:outerShdw blurRad="38100" dist="38100" dir="2700000" algn="tl">
                    <a:srgbClr val="000000">
                      <a:alpha val="43137"/>
                    </a:srgbClr>
                  </a:outerShdw>
                </a:effectLst>
              </a:rPr>
            </a:br>
            <a:br>
              <a:rPr lang="es-AR" sz="1600" b="1" dirty="0">
                <a:solidFill>
                  <a:schemeClr val="bg1"/>
                </a:solidFill>
                <a:effectLst>
                  <a:outerShdw blurRad="38100" dist="38100" dir="2700000" algn="tl">
                    <a:srgbClr val="000000">
                      <a:alpha val="43137"/>
                    </a:srgbClr>
                  </a:outerShdw>
                </a:effectLst>
              </a:rPr>
            </a:br>
            <a:r>
              <a:rPr lang="es-AR" sz="1600" b="1" dirty="0">
                <a:solidFill>
                  <a:schemeClr val="bg1"/>
                </a:solidFill>
                <a:effectLst>
                  <a:outerShdw blurRad="38100" dist="38100" dir="2700000" algn="tl">
                    <a:srgbClr val="000000">
                      <a:alpha val="43137"/>
                    </a:srgbClr>
                  </a:outerShdw>
                </a:effectLst>
              </a:rPr>
              <a:t>Previamente se debe gestionar una </a:t>
            </a:r>
            <a:r>
              <a:rPr lang="es-AR" sz="1600" b="1" dirty="0">
                <a:solidFill>
                  <a:srgbClr val="FF0000"/>
                </a:solidFill>
                <a:effectLst>
                  <a:outerShdw blurRad="38100" dist="38100" dir="2700000" algn="tl">
                    <a:srgbClr val="000000">
                      <a:alpha val="43137"/>
                    </a:srgbClr>
                  </a:outerShdw>
                </a:effectLst>
              </a:rPr>
              <a:t>búsqueda </a:t>
            </a:r>
            <a:r>
              <a:rPr lang="es-AR" sz="1600" b="1" dirty="0" err="1">
                <a:solidFill>
                  <a:srgbClr val="FF0000"/>
                </a:solidFill>
                <a:effectLst>
                  <a:outerShdw blurRad="38100" dist="38100" dir="2700000" algn="tl">
                    <a:srgbClr val="000000">
                      <a:alpha val="43137"/>
                    </a:srgbClr>
                  </a:outerShdw>
                </a:effectLst>
              </a:rPr>
              <a:t>one</a:t>
            </a:r>
            <a:r>
              <a:rPr lang="es-AR" sz="1600" b="1" dirty="0">
                <a:solidFill>
                  <a:srgbClr val="FF0000"/>
                </a:solidFill>
                <a:effectLst>
                  <a:outerShdw blurRad="38100" dist="38100" dir="2700000" algn="tl">
                    <a:srgbClr val="000000">
                      <a:alpha val="43137"/>
                    </a:srgbClr>
                  </a:outerShdw>
                </a:effectLst>
              </a:rPr>
              <a:t> </a:t>
            </a:r>
            <a:r>
              <a:rPr lang="es-AR" sz="1600" b="1" dirty="0" err="1">
                <a:solidFill>
                  <a:srgbClr val="FF0000"/>
                </a:solidFill>
                <a:effectLst>
                  <a:outerShdw blurRad="38100" dist="38100" dir="2700000" algn="tl">
                    <a:srgbClr val="000000">
                      <a:alpha val="43137"/>
                    </a:srgbClr>
                  </a:outerShdw>
                </a:effectLst>
              </a:rPr>
              <a:t>articulo_donado_empresa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6BF89812-33AF-4F7E-9868-6F50C4803C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3627" y="165296"/>
            <a:ext cx="7924746" cy="2985868"/>
          </a:xfrm>
        </p:spPr>
      </p:pic>
    </p:spTree>
    <p:extLst>
      <p:ext uri="{BB962C8B-B14F-4D97-AF65-F5344CB8AC3E}">
        <p14:creationId xmlns:p14="http://schemas.microsoft.com/office/powerpoint/2010/main" val="337727464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9CD6AB-C7C9-4370-97D2-35D0B2D0C89E}"/>
              </a:ext>
            </a:extLst>
          </p:cNvPr>
          <p:cNvSpPr>
            <a:spLocks noGrp="1"/>
          </p:cNvSpPr>
          <p:nvPr>
            <p:ph type="title"/>
          </p:nvPr>
        </p:nvSpPr>
        <p:spPr>
          <a:xfrm>
            <a:off x="684212" y="4135902"/>
            <a:ext cx="11118582" cy="2500533"/>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a:t>
            </a:r>
            <a:r>
              <a:rPr lang="es-AR" sz="2000" b="1" dirty="0" err="1">
                <a:solidFill>
                  <a:schemeClr val="bg1"/>
                </a:solidFill>
                <a:effectLst>
                  <a:outerShdw blurRad="38100" dist="38100" dir="2700000" algn="tl">
                    <a:srgbClr val="000000">
                      <a:alpha val="43137"/>
                    </a:srgbClr>
                  </a:outerShdw>
                </a:effectLst>
              </a:rPr>
              <a:t>articulo_donado_empresa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articulo donado empresa.</a:t>
            </a:r>
          </a:p>
        </p:txBody>
      </p:sp>
      <p:pic>
        <p:nvPicPr>
          <p:cNvPr id="5" name="Marcador de contenido 4">
            <a:extLst>
              <a:ext uri="{FF2B5EF4-FFF2-40B4-BE49-F238E27FC236}">
                <a16:creationId xmlns:a16="http://schemas.microsoft.com/office/drawing/2014/main" id="{5CC95CD2-0B8A-4EA6-B321-398ABBE9AE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796" y="221565"/>
            <a:ext cx="7854407" cy="3614738"/>
          </a:xfrm>
        </p:spPr>
      </p:pic>
    </p:spTree>
    <p:extLst>
      <p:ext uri="{BB962C8B-B14F-4D97-AF65-F5344CB8AC3E}">
        <p14:creationId xmlns:p14="http://schemas.microsoft.com/office/powerpoint/2010/main" val="350227037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930F17-06C3-44AF-AAC5-19B566A462EB}"/>
              </a:ext>
            </a:extLst>
          </p:cNvPr>
          <p:cNvSpPr>
            <a:spLocks noGrp="1"/>
          </p:cNvSpPr>
          <p:nvPr>
            <p:ph type="title"/>
          </p:nvPr>
        </p:nvSpPr>
        <p:spPr>
          <a:xfrm>
            <a:off x="684211" y="4178105"/>
            <a:ext cx="11062311" cy="2444261"/>
          </a:xfrm>
        </p:spPr>
        <p:txBody>
          <a:bodyPr>
            <a:normAutofit/>
          </a:bodyPr>
          <a:lstStyle/>
          <a:p>
            <a:r>
              <a:rPr lang="es-AR" sz="2000" b="1" dirty="0">
                <a:solidFill>
                  <a:schemeClr val="bg1"/>
                </a:solidFill>
                <a:effectLst>
                  <a:outerShdw blurRad="38100" dist="38100" dir="2700000" algn="tl">
                    <a:srgbClr val="000000">
                      <a:alpha val="43137"/>
                    </a:srgbClr>
                  </a:outerShdw>
                </a:effectLst>
              </a:rPr>
              <a:t>El </a:t>
            </a:r>
            <a:r>
              <a:rPr lang="es-AR" sz="2000" b="1" dirty="0">
                <a:solidFill>
                  <a:srgbClr val="FF0000"/>
                </a:solidFill>
                <a:effectLst>
                  <a:outerShdw blurRad="38100" dist="38100" dir="2700000" algn="tl">
                    <a:srgbClr val="000000">
                      <a:alpha val="43137"/>
                    </a:srgbClr>
                  </a:outerShdw>
                </a:effectLst>
              </a:rPr>
              <a:t>formulario </a:t>
            </a:r>
            <a:r>
              <a:rPr lang="es-AR" sz="2000" b="1" dirty="0" err="1">
                <a:solidFill>
                  <a:srgbClr val="FF0000"/>
                </a:solidFill>
                <a:effectLst>
                  <a:outerShdw blurRad="38100" dist="38100" dir="2700000" algn="tl">
                    <a:srgbClr val="000000">
                      <a:alpha val="43137"/>
                    </a:srgbClr>
                  </a:outerShdw>
                </a:effectLst>
              </a:rPr>
              <a:t>admin</a:t>
            </a:r>
            <a:r>
              <a:rPr lang="es-AR" sz="2000" b="1" dirty="0">
                <a:solidFill>
                  <a:srgbClr val="FF0000"/>
                </a:solidFill>
                <a:effectLst>
                  <a:outerShdw blurRad="38100" dist="38100" dir="2700000" algn="tl">
                    <a:srgbClr val="000000">
                      <a:alpha val="43137"/>
                    </a:srgbClr>
                  </a:outerShdw>
                </a:effectLst>
              </a:rPr>
              <a:t> articulo donado persona</a:t>
            </a:r>
            <a:r>
              <a:rPr lang="es-AR" sz="2000" b="1" dirty="0">
                <a:solidFill>
                  <a:schemeClr val="bg1"/>
                </a:solidFill>
                <a:effectLst>
                  <a:outerShdw blurRad="38100" dist="38100" dir="2700000" algn="tl">
                    <a:srgbClr val="000000">
                      <a:alpha val="43137"/>
                    </a:srgbClr>
                  </a:outerShdw>
                </a:effectLst>
              </a:rPr>
              <a:t> presenta un sistema </a:t>
            </a:r>
            <a:r>
              <a:rPr lang="es-AR" sz="2000" b="1" dirty="0" err="1">
                <a:solidFill>
                  <a:srgbClr val="FF0000"/>
                </a:solidFill>
                <a:effectLst>
                  <a:outerShdw blurRad="38100" dist="38100" dir="2700000" algn="tl">
                    <a:srgbClr val="000000">
                      <a:alpha val="43137"/>
                    </a:srgbClr>
                  </a:outerShdw>
                </a:effectLst>
              </a:rPr>
              <a:t>crud</a:t>
            </a:r>
            <a:r>
              <a:rPr lang="es-AR" sz="2000" b="1" dirty="0">
                <a:solidFill>
                  <a:schemeClr val="bg1"/>
                </a:solidFill>
                <a:effectLst>
                  <a:outerShdw blurRad="38100" dist="38100" dir="2700000" algn="tl">
                    <a:srgbClr val="000000">
                      <a:alpha val="43137"/>
                    </a:srgbClr>
                  </a:outerShdw>
                </a:effectLst>
              </a:rPr>
              <a:t> que permite por medio de una validación de campos poder </a:t>
            </a:r>
            <a:r>
              <a:rPr lang="es-AR" sz="2000" b="1" dirty="0">
                <a:solidFill>
                  <a:srgbClr val="FF0000"/>
                </a:solidFill>
                <a:effectLst>
                  <a:outerShdw blurRad="38100" dist="38100" dir="2700000" algn="tl">
                    <a:srgbClr val="000000">
                      <a:alpha val="43137"/>
                    </a:srgbClr>
                  </a:outerShdw>
                </a:effectLst>
              </a:rPr>
              <a:t>registrar, buscar un articulo donado persona, buscar todos los artículos donados existentes , actualizar, eliminar, limpiar </a:t>
            </a:r>
            <a:r>
              <a:rPr lang="es-AR" sz="2000" b="1" dirty="0">
                <a:solidFill>
                  <a:schemeClr val="bg1"/>
                </a:solidFill>
                <a:effectLst>
                  <a:outerShdw blurRad="38100" dist="38100" dir="2700000" algn="tl">
                    <a:srgbClr val="000000">
                      <a:alpha val="43137"/>
                    </a:srgbClr>
                  </a:outerShdw>
                </a:effectLst>
              </a:rPr>
              <a:t>el formulario, cumpliendo con la interacción con la entidad (</a:t>
            </a:r>
            <a:r>
              <a:rPr lang="es-AR" sz="2000" b="1" dirty="0" err="1">
                <a:solidFill>
                  <a:srgbClr val="FF0000"/>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 en la base de datos.</a:t>
            </a:r>
          </a:p>
        </p:txBody>
      </p:sp>
      <p:pic>
        <p:nvPicPr>
          <p:cNvPr id="5" name="Marcador de contenido 4">
            <a:extLst>
              <a:ext uri="{FF2B5EF4-FFF2-40B4-BE49-F238E27FC236}">
                <a16:creationId xmlns:a16="http://schemas.microsoft.com/office/drawing/2014/main" id="{07031376-5514-41C7-A412-453B0D1BC4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04515" y="235634"/>
            <a:ext cx="8182969" cy="3614738"/>
          </a:xfrm>
        </p:spPr>
      </p:pic>
    </p:spTree>
    <p:extLst>
      <p:ext uri="{BB962C8B-B14F-4D97-AF65-F5344CB8AC3E}">
        <p14:creationId xmlns:p14="http://schemas.microsoft.com/office/powerpoint/2010/main" val="351909944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346733-F3E3-4979-8C4F-4B23DBB58BA7}"/>
              </a:ext>
            </a:extLst>
          </p:cNvPr>
          <p:cNvSpPr>
            <a:spLocks noGrp="1"/>
          </p:cNvSpPr>
          <p:nvPr>
            <p:ph type="title"/>
          </p:nvPr>
        </p:nvSpPr>
        <p:spPr>
          <a:xfrm>
            <a:off x="684212" y="3822236"/>
            <a:ext cx="11118582" cy="2828266"/>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Insertar articulo donado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que los campos necesarios del formulario no estén vacíos, gestiona validación lógica que el código ingresado se corresponda con un código existente en el pedido, que la cantidad sea &gt; 0, el </a:t>
            </a:r>
            <a:r>
              <a:rPr lang="es-AR" sz="2000" b="1" dirty="0" err="1">
                <a:solidFill>
                  <a:srgbClr val="FF0000"/>
                </a:solidFill>
                <a:effectLst>
                  <a:outerShdw blurRad="38100" dist="38100" dir="2700000" algn="tl">
                    <a:srgbClr val="000000">
                      <a:alpha val="43137"/>
                    </a:srgbClr>
                  </a:outerShdw>
                </a:effectLst>
              </a:rPr>
              <a:t>Id_Persona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y el </a:t>
            </a:r>
            <a:r>
              <a:rPr lang="es-AR" sz="2000" b="1" dirty="0" err="1">
                <a:solidFill>
                  <a:srgbClr val="FF0000"/>
                </a:solidFill>
                <a:effectLst>
                  <a:outerShdw blurRad="38100" dist="38100" dir="2700000" algn="tl">
                    <a:srgbClr val="000000">
                      <a:alpha val="43137"/>
                    </a:srgbClr>
                  </a:outerShdw>
                </a:effectLst>
              </a:rPr>
              <a:t>id_articulo_pedido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tengan existencia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Gestiona también validación que todos los campos concuerden con el </a:t>
            </a:r>
            <a:r>
              <a:rPr lang="es-AR" sz="2000" b="1" dirty="0" err="1">
                <a:solidFill>
                  <a:srgbClr val="FF0000"/>
                </a:solidFill>
                <a:effectLst>
                  <a:outerShdw blurRad="38100" dist="38100" dir="2700000" algn="tl">
                    <a:srgbClr val="000000">
                      <a:alpha val="43137"/>
                    </a:srgbClr>
                  </a:outerShdw>
                </a:effectLst>
              </a:rPr>
              <a:t>id_pedido</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No permite que la </a:t>
            </a:r>
            <a:r>
              <a:rPr lang="es-AR" sz="2000" b="1" dirty="0">
                <a:solidFill>
                  <a:srgbClr val="FF0000"/>
                </a:solidFill>
                <a:effectLst>
                  <a:outerShdw blurRad="38100" dist="38100" dir="2700000" algn="tl">
                    <a:srgbClr val="000000">
                      <a:alpha val="43137"/>
                    </a:srgbClr>
                  </a:outerShdw>
                </a:effectLst>
              </a:rPr>
              <a:t>cantidad ingresada </a:t>
            </a:r>
            <a:r>
              <a:rPr lang="es-AR" sz="2000" b="1" dirty="0">
                <a:solidFill>
                  <a:schemeClr val="bg1"/>
                </a:solidFill>
                <a:effectLst>
                  <a:outerShdw blurRad="38100" dist="38100" dir="2700000" algn="tl">
                    <a:srgbClr val="000000">
                      <a:alpha val="43137"/>
                    </a:srgbClr>
                  </a:outerShdw>
                </a:effectLst>
              </a:rPr>
              <a:t>en la donación sea mayor a la </a:t>
            </a:r>
            <a:r>
              <a:rPr lang="es-AR" sz="2000" b="1" dirty="0">
                <a:solidFill>
                  <a:srgbClr val="FF0000"/>
                </a:solidFill>
                <a:effectLst>
                  <a:outerShdw blurRad="38100" dist="38100" dir="2700000" algn="tl">
                    <a:srgbClr val="000000">
                      <a:alpha val="43137"/>
                    </a:srgbClr>
                  </a:outerShdw>
                </a:effectLst>
              </a:rPr>
              <a:t>cantidad solicitada </a:t>
            </a:r>
            <a:r>
              <a:rPr lang="es-AR" sz="2000" b="1" dirty="0">
                <a:solidFill>
                  <a:schemeClr val="bg1"/>
                </a:solidFill>
                <a:effectLst>
                  <a:outerShdw blurRad="38100" dist="38100" dir="2700000" algn="tl">
                    <a:srgbClr val="000000">
                      <a:alpha val="43137"/>
                    </a:srgbClr>
                  </a:outerShdw>
                </a:effectLst>
              </a:rPr>
              <a:t>en el pedido (esta política se implementa para proteger que los productos donados sean los necesarios y no incurra en alguna problemática </a:t>
            </a:r>
            <a:r>
              <a:rPr lang="es-AR" sz="2000" b="1" dirty="0" err="1">
                <a:solidFill>
                  <a:schemeClr val="bg1"/>
                </a:solidFill>
                <a:effectLst>
                  <a:outerShdw blurRad="38100" dist="38100" dir="2700000" algn="tl">
                    <a:srgbClr val="000000">
                      <a:alpha val="43137"/>
                    </a:srgbClr>
                  </a:outerShdw>
                </a:effectLst>
              </a:rPr>
              <a:t>ej</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vto</a:t>
            </a:r>
            <a:r>
              <a:rPr lang="es-AR" sz="2000" b="1" dirty="0">
                <a:solidFill>
                  <a:schemeClr val="bg1"/>
                </a:solidFill>
                <a:effectLst>
                  <a:outerShdw blurRad="38100" dist="38100" dir="2700000" algn="tl">
                    <a:srgbClr val="000000">
                      <a:alpha val="43137"/>
                    </a:srgbClr>
                  </a:outerShdw>
                </a:effectLst>
              </a:rPr>
              <a:t> de productos, </a:t>
            </a:r>
            <a:r>
              <a:rPr lang="es-AR" sz="2000" b="1" dirty="0" err="1">
                <a:solidFill>
                  <a:schemeClr val="bg1"/>
                </a:solidFill>
                <a:effectLst>
                  <a:outerShdw blurRad="38100" dist="38100" dir="2700000" algn="tl">
                    <a:srgbClr val="000000">
                      <a:alpha val="43137"/>
                    </a:srgbClr>
                  </a:outerShdw>
                </a:effectLst>
              </a:rPr>
              <a:t>etc</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CC810FCA-6DA9-46D6-A12E-08C7BED9BE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8341" y="207498"/>
            <a:ext cx="8095317" cy="3614738"/>
          </a:xfrm>
        </p:spPr>
      </p:pic>
    </p:spTree>
    <p:extLst>
      <p:ext uri="{BB962C8B-B14F-4D97-AF65-F5344CB8AC3E}">
        <p14:creationId xmlns:p14="http://schemas.microsoft.com/office/powerpoint/2010/main" val="1021244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44A3B3-F7EA-4BB9-932B-46F7D7BCB815}"/>
              </a:ext>
            </a:extLst>
          </p:cNvPr>
          <p:cNvSpPr>
            <a:spLocks noGrp="1"/>
          </p:cNvSpPr>
          <p:nvPr>
            <p:ph type="title"/>
          </p:nvPr>
        </p:nvSpPr>
        <p:spPr>
          <a:xfrm>
            <a:off x="1711151" y="4710753"/>
            <a:ext cx="8530126" cy="1823361"/>
          </a:xfrm>
        </p:spPr>
        <p:txBody>
          <a:bodyPr>
            <a:normAutofit/>
          </a:bodyPr>
          <a:lstStyle/>
          <a:p>
            <a:r>
              <a:rPr lang="es-AR" sz="2000" b="1" dirty="0">
                <a:solidFill>
                  <a:schemeClr val="bg1"/>
                </a:solidFill>
                <a:effectLst>
                  <a:outerShdw blurRad="38100" dist="38100" dir="2700000" algn="tl">
                    <a:srgbClr val="000000">
                      <a:alpha val="43137"/>
                    </a:srgbClr>
                  </a:outerShdw>
                </a:effectLst>
              </a:rPr>
              <a:t>1- Abrimos el </a:t>
            </a:r>
            <a:r>
              <a:rPr lang="es-AR" sz="2000" b="1" dirty="0" err="1">
                <a:solidFill>
                  <a:schemeClr val="bg1"/>
                </a:solidFill>
                <a:effectLst>
                  <a:outerShdw blurRad="38100" dist="38100" dir="2700000" algn="tl">
                    <a:srgbClr val="000000">
                      <a:alpha val="43137"/>
                    </a:srgbClr>
                  </a:outerShdw>
                </a:effectLst>
              </a:rPr>
              <a:t>ide</a:t>
            </a:r>
            <a:r>
              <a:rPr lang="es-AR" sz="2000" b="1" dirty="0">
                <a:solidFill>
                  <a:schemeClr val="bg1"/>
                </a:solidFill>
                <a:effectLst>
                  <a:outerShdw blurRad="38100" dist="38100" dir="2700000" algn="tl">
                    <a:srgbClr val="000000">
                      <a:alpha val="43137"/>
                    </a:srgbClr>
                  </a:outerShdw>
                </a:effectLst>
              </a:rPr>
              <a:t> visual Studio 2019.</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2- Archivo – Abrir – Sitio web.</a:t>
            </a:r>
          </a:p>
        </p:txBody>
      </p:sp>
      <p:pic>
        <p:nvPicPr>
          <p:cNvPr id="5" name="Marcador de contenido 4">
            <a:extLst>
              <a:ext uri="{FF2B5EF4-FFF2-40B4-BE49-F238E27FC236}">
                <a16:creationId xmlns:a16="http://schemas.microsoft.com/office/drawing/2014/main" id="{D8BE6FCA-42E0-437D-AAF7-D75F2458B8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1152" y="323886"/>
            <a:ext cx="8530125" cy="4163446"/>
          </a:xfrm>
        </p:spPr>
      </p:pic>
    </p:spTree>
    <p:extLst>
      <p:ext uri="{BB962C8B-B14F-4D97-AF65-F5344CB8AC3E}">
        <p14:creationId xmlns:p14="http://schemas.microsoft.com/office/powerpoint/2010/main" val="405534032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21364-048A-4246-9B4E-5A53484F35D2}"/>
              </a:ext>
            </a:extLst>
          </p:cNvPr>
          <p:cNvSpPr>
            <a:spLocks noGrp="1"/>
          </p:cNvSpPr>
          <p:nvPr>
            <p:ph type="title"/>
          </p:nvPr>
        </p:nvSpPr>
        <p:spPr>
          <a:xfrm>
            <a:off x="684212" y="4487332"/>
            <a:ext cx="11188920" cy="2191957"/>
          </a:xfrm>
        </p:spPr>
        <p:txBody>
          <a:bodyPr>
            <a:normAutofit/>
          </a:bodyPr>
          <a:lstStyle/>
          <a:p>
            <a:r>
              <a:rPr lang="es-AR" sz="2000" b="1" dirty="0">
                <a:solidFill>
                  <a:schemeClr val="bg1"/>
                </a:solidFill>
                <a:effectLst>
                  <a:outerShdw blurRad="38100" dist="38100" dir="2700000" algn="tl">
                    <a:srgbClr val="000000">
                      <a:alpha val="43137"/>
                    </a:srgbClr>
                  </a:outerShdw>
                </a:effectLst>
              </a:rPr>
              <a:t>Se confirma la validación y carga correcta del </a:t>
            </a:r>
            <a:r>
              <a:rPr lang="es-AR" sz="2000" b="1" dirty="0" err="1">
                <a:solidFill>
                  <a:schemeClr val="bg1"/>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 se registra en la base de datos entidad (</a:t>
            </a:r>
            <a:r>
              <a:rPr lang="es-AR" sz="2000" b="1" dirty="0" err="1">
                <a:solidFill>
                  <a:srgbClr val="FF0000"/>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 </a:t>
            </a:r>
          </a:p>
        </p:txBody>
      </p:sp>
      <p:pic>
        <p:nvPicPr>
          <p:cNvPr id="5" name="Marcador de contenido 4">
            <a:extLst>
              <a:ext uri="{FF2B5EF4-FFF2-40B4-BE49-F238E27FC236}">
                <a16:creationId xmlns:a16="http://schemas.microsoft.com/office/drawing/2014/main" id="{743614DB-F983-408E-93EA-40721017AD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178711"/>
            <a:ext cx="8534400" cy="2575034"/>
          </a:xfrm>
        </p:spPr>
      </p:pic>
      <p:pic>
        <p:nvPicPr>
          <p:cNvPr id="7" name="Imagen 6">
            <a:extLst>
              <a:ext uri="{FF2B5EF4-FFF2-40B4-BE49-F238E27FC236}">
                <a16:creationId xmlns:a16="http://schemas.microsoft.com/office/drawing/2014/main" id="{2921AF14-FB22-46B3-98E3-5CC3C30A2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2834726"/>
            <a:ext cx="8534400" cy="1571625"/>
          </a:xfrm>
          <a:prstGeom prst="rect">
            <a:avLst/>
          </a:prstGeom>
        </p:spPr>
      </p:pic>
    </p:spTree>
    <p:extLst>
      <p:ext uri="{BB962C8B-B14F-4D97-AF65-F5344CB8AC3E}">
        <p14:creationId xmlns:p14="http://schemas.microsoft.com/office/powerpoint/2010/main" val="42710751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ACF764-AD22-4FC1-BD8E-914BAF7613CC}"/>
              </a:ext>
            </a:extLst>
          </p:cNvPr>
          <p:cNvSpPr>
            <a:spLocks noGrp="1"/>
          </p:cNvSpPr>
          <p:nvPr>
            <p:ph type="title"/>
          </p:nvPr>
        </p:nvSpPr>
        <p:spPr>
          <a:xfrm>
            <a:off x="684211" y="4051495"/>
            <a:ext cx="11048243" cy="2584939"/>
          </a:xfrm>
        </p:spPr>
        <p:txBody>
          <a:bodyPr>
            <a:normAutofit/>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one</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valida el campo </a:t>
            </a:r>
            <a:r>
              <a:rPr lang="es-AR" sz="2000" b="1" dirty="0" err="1">
                <a:solidFill>
                  <a:srgbClr val="FF0000"/>
                </a:solidFill>
                <a:effectLst>
                  <a:outerShdw blurRad="38100" dist="38100" dir="2700000" algn="tl">
                    <a:srgbClr val="000000">
                      <a:alpha val="43137"/>
                    </a:srgbClr>
                  </a:outerShdw>
                </a:effectLst>
              </a:rPr>
              <a:t>id_articulo_Donado_persona</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que se ingresen valores numéricos, no este vacío, se gestiona validación lógica del valor numérico ingresado, que el mismo tenga existencia en la base de datos entidad (</a:t>
            </a:r>
            <a:r>
              <a:rPr lang="es-AR" sz="2000" b="1" dirty="0" err="1">
                <a:solidFill>
                  <a:srgbClr val="FF0000"/>
                </a:solidFill>
                <a:effectLst>
                  <a:outerShdw blurRad="38100" dist="38100" dir="2700000" algn="tl">
                    <a:srgbClr val="000000">
                      <a:alpha val="43137"/>
                    </a:srgbClr>
                  </a:outerShdw>
                </a:effectLst>
              </a:rPr>
              <a:t>id_articulo_Donado_persona</a:t>
            </a:r>
            <a:r>
              <a:rPr lang="es-AR" sz="2000" b="1" dirty="0">
                <a:solidFill>
                  <a:schemeClr val="bg1"/>
                </a:solidFill>
                <a:effectLst>
                  <a:outerShdw blurRad="38100" dist="38100" dir="2700000" algn="tl">
                    <a:srgbClr val="000000">
                      <a:alpha val="43137"/>
                    </a:srgbClr>
                  </a:outerShdw>
                </a:effectLst>
              </a:rPr>
              <a:t>), si la validación es correcta obtiene los datos y los agrega a sus respectivos campos. </a:t>
            </a:r>
          </a:p>
        </p:txBody>
      </p:sp>
      <p:pic>
        <p:nvPicPr>
          <p:cNvPr id="5" name="Marcador de contenido 4">
            <a:extLst>
              <a:ext uri="{FF2B5EF4-FFF2-40B4-BE49-F238E27FC236}">
                <a16:creationId xmlns:a16="http://schemas.microsoft.com/office/drawing/2014/main" id="{E7C9200D-CE87-4A22-A5FD-D2F7E6C66C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5957" y="221566"/>
            <a:ext cx="8160086" cy="3614738"/>
          </a:xfrm>
        </p:spPr>
      </p:pic>
    </p:spTree>
    <p:extLst>
      <p:ext uri="{BB962C8B-B14F-4D97-AF65-F5344CB8AC3E}">
        <p14:creationId xmlns:p14="http://schemas.microsoft.com/office/powerpoint/2010/main" val="311021092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DB6C45-71A8-4326-AD29-FB77DEC54C27}"/>
              </a:ext>
            </a:extLst>
          </p:cNvPr>
          <p:cNvSpPr>
            <a:spLocks noGrp="1"/>
          </p:cNvSpPr>
          <p:nvPr>
            <p:ph type="title"/>
          </p:nvPr>
        </p:nvSpPr>
        <p:spPr>
          <a:xfrm>
            <a:off x="684211" y="4051495"/>
            <a:ext cx="10991973" cy="2584939"/>
          </a:xfrm>
        </p:spPr>
        <p:txBody>
          <a:bodyPr>
            <a:normAutofit fontScale="90000"/>
          </a:bodyPr>
          <a:lstStyle/>
          <a:p>
            <a:r>
              <a:rPr lang="es-AR" sz="2000" b="1" dirty="0">
                <a:solidFill>
                  <a:schemeClr val="bg1"/>
                </a:solidFill>
                <a:effectLst>
                  <a:outerShdw blurRad="38100" dist="38100" dir="2700000" algn="tl">
                    <a:srgbClr val="000000">
                      <a:alpha val="43137"/>
                    </a:srgbClr>
                  </a:outerShdw>
                </a:effectLst>
              </a:rPr>
              <a:t>Buscar </a:t>
            </a:r>
            <a:r>
              <a:rPr lang="es-AR" sz="2000" b="1" dirty="0" err="1">
                <a:solidFill>
                  <a:schemeClr val="bg1"/>
                </a:solidFill>
                <a:effectLst>
                  <a:outerShdw blurRad="38100" dist="38100" dir="2700000" algn="tl">
                    <a:srgbClr val="000000">
                      <a:alpha val="43137"/>
                    </a:srgbClr>
                  </a:outerShdw>
                </a:effectLst>
              </a:rPr>
              <a:t>all</a:t>
            </a:r>
            <a:r>
              <a:rPr lang="es-AR" sz="2000" b="1" dirty="0">
                <a:solidFill>
                  <a:schemeClr val="bg1"/>
                </a:solidFill>
                <a:effectLst>
                  <a:outerShdw blurRad="38100" dist="38100" dir="2700000" algn="tl">
                    <a:srgbClr val="000000">
                      <a:alpha val="43137"/>
                    </a:srgbClr>
                  </a:outerShdw>
                </a:effectLst>
              </a:rPr>
              <a:t> </a:t>
            </a:r>
            <a:r>
              <a:rPr lang="es-AR" sz="2000" b="1" dirty="0" err="1">
                <a:solidFill>
                  <a:schemeClr val="bg1"/>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solo obtiene en caso de existir todos los datos de la entidad (</a:t>
            </a:r>
            <a:r>
              <a:rPr lang="es-AR" sz="2000" b="1" dirty="0" err="1">
                <a:solidFill>
                  <a:srgbClr val="FF0000"/>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 de la base de datos y los enlista en una tabla ordenada con sus campos correspondientes.</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Es de gran utilidad a la hora de verificar los datos actualizados (importante se debe actualizar la pagina con cada modificación que se gestione para obtener la lista actualizada).</a:t>
            </a:r>
          </a:p>
        </p:txBody>
      </p:sp>
      <p:pic>
        <p:nvPicPr>
          <p:cNvPr id="5" name="Marcador de contenido 4">
            <a:extLst>
              <a:ext uri="{FF2B5EF4-FFF2-40B4-BE49-F238E27FC236}">
                <a16:creationId xmlns:a16="http://schemas.microsoft.com/office/drawing/2014/main" id="{6830FE92-0093-4899-9995-307BE3620D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6864" y="221566"/>
            <a:ext cx="8398272" cy="3614738"/>
          </a:xfrm>
        </p:spPr>
      </p:pic>
    </p:spTree>
    <p:extLst>
      <p:ext uri="{BB962C8B-B14F-4D97-AF65-F5344CB8AC3E}">
        <p14:creationId xmlns:p14="http://schemas.microsoft.com/office/powerpoint/2010/main" val="39333001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D8041D-72AE-4E2D-A0DE-0FF1DC5E49AA}"/>
              </a:ext>
            </a:extLst>
          </p:cNvPr>
          <p:cNvSpPr>
            <a:spLocks noGrp="1"/>
          </p:cNvSpPr>
          <p:nvPr>
            <p:ph type="title"/>
          </p:nvPr>
        </p:nvSpPr>
        <p:spPr>
          <a:xfrm>
            <a:off x="684211" y="3235569"/>
            <a:ext cx="11146717" cy="3457137"/>
          </a:xfrm>
        </p:spPr>
        <p:txBody>
          <a:bodyPr>
            <a:noAutofit/>
          </a:bodyPr>
          <a:lstStyle/>
          <a:p>
            <a:r>
              <a:rPr lang="es-AR" sz="1600" b="1" dirty="0">
                <a:solidFill>
                  <a:schemeClr val="bg1"/>
                </a:solidFill>
                <a:effectLst>
                  <a:outerShdw blurRad="38100" dist="38100" dir="2700000" algn="tl">
                    <a:srgbClr val="000000">
                      <a:alpha val="43137"/>
                    </a:srgbClr>
                  </a:outerShdw>
                </a:effectLst>
              </a:rPr>
              <a:t>actualizar </a:t>
            </a:r>
            <a:r>
              <a:rPr lang="es-AR" sz="1600" b="1" dirty="0" err="1">
                <a:solidFill>
                  <a:schemeClr val="bg1"/>
                </a:solidFill>
                <a:effectLst>
                  <a:outerShdw blurRad="38100" dist="38100" dir="2700000" algn="tl">
                    <a:srgbClr val="000000">
                      <a:alpha val="43137"/>
                    </a:srgbClr>
                  </a:outerShdw>
                </a:effectLst>
              </a:rPr>
              <a:t>articulo_donado_persona</a:t>
            </a:r>
            <a:r>
              <a:rPr lang="es-AR" sz="1600" b="1" dirty="0">
                <a:solidFill>
                  <a:schemeClr val="bg1"/>
                </a:solidFill>
                <a:effectLst>
                  <a:outerShdw blurRad="38100" dist="38100" dir="2700000" algn="tl">
                    <a:srgbClr val="000000">
                      <a:alpha val="43137"/>
                    </a:srgbClr>
                  </a:outerShdw>
                </a:effectLst>
              </a:rPr>
              <a:t>:</a:t>
            </a:r>
            <a:br>
              <a:rPr lang="es-AR" sz="1600" b="1" dirty="0">
                <a:solidFill>
                  <a:schemeClr val="bg1"/>
                </a:solidFill>
                <a:effectLst>
                  <a:outerShdw blurRad="38100" dist="38100" dir="2700000" algn="tl">
                    <a:srgbClr val="000000">
                      <a:alpha val="43137"/>
                    </a:srgbClr>
                  </a:outerShdw>
                </a:effectLst>
              </a:rPr>
            </a:br>
            <a:br>
              <a:rPr lang="es-AR" sz="1600" b="1" dirty="0">
                <a:solidFill>
                  <a:schemeClr val="bg1"/>
                </a:solidFill>
                <a:effectLst>
                  <a:outerShdw blurRad="38100" dist="38100" dir="2700000" algn="tl">
                    <a:srgbClr val="000000">
                      <a:alpha val="43137"/>
                    </a:srgbClr>
                  </a:outerShdw>
                </a:effectLst>
              </a:rPr>
            </a:br>
            <a:r>
              <a:rPr lang="es-AR" sz="1600" b="1" dirty="0">
                <a:solidFill>
                  <a:srgbClr val="FF0000"/>
                </a:solidFill>
                <a:effectLst>
                  <a:outerShdw blurRad="38100" dist="38100" dir="2700000" algn="tl">
                    <a:srgbClr val="000000">
                      <a:alpha val="43137"/>
                    </a:srgbClr>
                  </a:outerShdw>
                </a:effectLst>
              </a:rPr>
              <a:t>gestión de validación</a:t>
            </a:r>
            <a:r>
              <a:rPr lang="es-AR" sz="1600" b="1" dirty="0">
                <a:solidFill>
                  <a:schemeClr val="bg1"/>
                </a:solidFill>
                <a:effectLst>
                  <a:outerShdw blurRad="38100" dist="38100" dir="2700000" algn="tl">
                    <a:srgbClr val="000000">
                      <a:alpha val="43137"/>
                    </a:srgbClr>
                  </a:outerShdw>
                </a:effectLst>
              </a:rPr>
              <a:t>: se valida de </a:t>
            </a:r>
            <a:r>
              <a:rPr lang="es-AR" sz="1600" b="1" dirty="0">
                <a:solidFill>
                  <a:srgbClr val="FF0000"/>
                </a:solidFill>
                <a:effectLst>
                  <a:outerShdw blurRad="38100" dist="38100" dir="2700000" algn="tl">
                    <a:srgbClr val="000000">
                      <a:alpha val="43137"/>
                    </a:srgbClr>
                  </a:outerShdw>
                </a:effectLst>
              </a:rPr>
              <a:t>forma lógica </a:t>
            </a:r>
            <a:r>
              <a:rPr lang="es-AR" sz="1600" b="1" dirty="0">
                <a:solidFill>
                  <a:schemeClr val="bg1"/>
                </a:solidFill>
                <a:effectLst>
                  <a:outerShdw blurRad="38100" dist="38100" dir="2700000" algn="tl">
                    <a:srgbClr val="000000">
                      <a:alpha val="43137"/>
                    </a:srgbClr>
                  </a:outerShdw>
                </a:effectLst>
              </a:rPr>
              <a:t>que el </a:t>
            </a:r>
            <a:r>
              <a:rPr lang="es-AR" sz="1600" b="1" dirty="0" err="1">
                <a:solidFill>
                  <a:srgbClr val="FF0000"/>
                </a:solidFill>
                <a:effectLst>
                  <a:outerShdw blurRad="38100" dist="38100" dir="2700000" algn="tl">
                    <a:srgbClr val="000000">
                      <a:alpha val="43137"/>
                    </a:srgbClr>
                  </a:outerShdw>
                </a:effectLst>
              </a:rPr>
              <a:t>id_articulo_persona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ingresado se encuentre registrado en la </a:t>
            </a:r>
            <a:r>
              <a:rPr lang="es-AR" sz="1600" b="1" dirty="0" err="1">
                <a:solidFill>
                  <a:schemeClr val="bg1"/>
                </a:solidFill>
                <a:effectLst>
                  <a:outerShdw blurRad="38100" dist="38100" dir="2700000" algn="tl">
                    <a:srgbClr val="000000">
                      <a:alpha val="43137"/>
                    </a:srgbClr>
                  </a:outerShdw>
                </a:effectLst>
              </a:rPr>
              <a:t>bd</a:t>
            </a:r>
            <a:r>
              <a:rPr lang="es-AR" sz="1600" b="1" dirty="0">
                <a:solidFill>
                  <a:schemeClr val="bg1"/>
                </a:solidFill>
                <a:effectLst>
                  <a:outerShdw blurRad="38100" dist="38100" dir="2700000" algn="tl">
                    <a:srgbClr val="000000">
                      <a:alpha val="43137"/>
                    </a:srgbClr>
                  </a:outerShdw>
                </a:effectLst>
              </a:rPr>
              <a:t>. que los campos necesarios del formulario no estén vacíos, gestiona validación lógica que el código ingresado se corresponda con un código existente en el pedido, que la cantidad sea &gt; 0, el </a:t>
            </a:r>
            <a:r>
              <a:rPr lang="es-AR" sz="1600" b="1" dirty="0" err="1">
                <a:solidFill>
                  <a:srgbClr val="FF0000"/>
                </a:solidFill>
                <a:effectLst>
                  <a:outerShdw blurRad="38100" dist="38100" dir="2700000" algn="tl">
                    <a:srgbClr val="000000">
                      <a:alpha val="43137"/>
                    </a:srgbClr>
                  </a:outerShdw>
                </a:effectLst>
              </a:rPr>
              <a:t>Id_persona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y el </a:t>
            </a:r>
            <a:r>
              <a:rPr lang="es-AR" sz="1600" b="1" dirty="0" err="1">
                <a:solidFill>
                  <a:srgbClr val="FF0000"/>
                </a:solidFill>
                <a:effectLst>
                  <a:outerShdw blurRad="38100" dist="38100" dir="2700000" algn="tl">
                    <a:srgbClr val="000000">
                      <a:alpha val="43137"/>
                    </a:srgbClr>
                  </a:outerShdw>
                </a:effectLst>
              </a:rPr>
              <a:t>id_articulo_pedido</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tengan existencia en la </a:t>
            </a:r>
            <a:r>
              <a:rPr lang="es-AR" sz="1600" b="1" dirty="0" err="1">
                <a:solidFill>
                  <a:schemeClr val="bg1"/>
                </a:solidFill>
                <a:effectLst>
                  <a:outerShdw blurRad="38100" dist="38100" dir="2700000" algn="tl">
                    <a:srgbClr val="000000">
                      <a:alpha val="43137"/>
                    </a:srgbClr>
                  </a:outerShdw>
                </a:effectLst>
              </a:rPr>
              <a:t>bd</a:t>
            </a:r>
            <a:r>
              <a:rPr lang="es-AR" sz="1600" b="1" dirty="0">
                <a:solidFill>
                  <a:schemeClr val="bg1"/>
                </a:solidFill>
                <a:effectLst>
                  <a:outerShdw blurRad="38100" dist="38100" dir="2700000" algn="tl">
                    <a:srgbClr val="000000">
                      <a:alpha val="43137"/>
                    </a:srgbClr>
                  </a:outerShdw>
                </a:effectLst>
              </a:rPr>
              <a:t>. Gestiona también validación que todos los campos concuerden con el </a:t>
            </a:r>
            <a:r>
              <a:rPr lang="es-AR" sz="1600" b="1" dirty="0" err="1">
                <a:solidFill>
                  <a:srgbClr val="FF0000"/>
                </a:solidFill>
                <a:effectLst>
                  <a:outerShdw blurRad="38100" dist="38100" dir="2700000" algn="tl">
                    <a:srgbClr val="000000">
                      <a:alpha val="43137"/>
                    </a:srgbClr>
                  </a:outerShdw>
                </a:effectLst>
              </a:rPr>
              <a:t>id_pedido</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ingresado. No permite que la </a:t>
            </a:r>
            <a:r>
              <a:rPr lang="es-AR" sz="1600" b="1" dirty="0">
                <a:solidFill>
                  <a:srgbClr val="FF0000"/>
                </a:solidFill>
                <a:effectLst>
                  <a:outerShdw blurRad="38100" dist="38100" dir="2700000" algn="tl">
                    <a:srgbClr val="000000">
                      <a:alpha val="43137"/>
                    </a:srgbClr>
                  </a:outerShdw>
                </a:effectLst>
              </a:rPr>
              <a:t>cantidad ingresada </a:t>
            </a:r>
            <a:r>
              <a:rPr lang="es-AR" sz="1600" b="1" dirty="0">
                <a:solidFill>
                  <a:schemeClr val="bg1"/>
                </a:solidFill>
                <a:effectLst>
                  <a:outerShdw blurRad="38100" dist="38100" dir="2700000" algn="tl">
                    <a:srgbClr val="000000">
                      <a:alpha val="43137"/>
                    </a:srgbClr>
                  </a:outerShdw>
                </a:effectLst>
              </a:rPr>
              <a:t>en la donación sea mayor a la </a:t>
            </a:r>
            <a:r>
              <a:rPr lang="es-AR" sz="1600" b="1" dirty="0">
                <a:solidFill>
                  <a:srgbClr val="FF0000"/>
                </a:solidFill>
                <a:effectLst>
                  <a:outerShdw blurRad="38100" dist="38100" dir="2700000" algn="tl">
                    <a:srgbClr val="000000">
                      <a:alpha val="43137"/>
                    </a:srgbClr>
                  </a:outerShdw>
                </a:effectLst>
              </a:rPr>
              <a:t>cantidad solicitada </a:t>
            </a:r>
            <a:r>
              <a:rPr lang="es-AR" sz="1600" b="1" dirty="0">
                <a:solidFill>
                  <a:schemeClr val="bg1"/>
                </a:solidFill>
                <a:effectLst>
                  <a:outerShdw blurRad="38100" dist="38100" dir="2700000" algn="tl">
                    <a:srgbClr val="000000">
                      <a:alpha val="43137"/>
                    </a:srgbClr>
                  </a:outerShdw>
                </a:effectLst>
              </a:rPr>
              <a:t>en el pedido (esta política se implementa para proteger que los productos donados sean los necesarios y no incurra en alguna problemática </a:t>
            </a:r>
            <a:r>
              <a:rPr lang="es-AR" sz="1600" b="1" dirty="0" err="1">
                <a:solidFill>
                  <a:schemeClr val="bg1"/>
                </a:solidFill>
                <a:effectLst>
                  <a:outerShdw blurRad="38100" dist="38100" dir="2700000" algn="tl">
                    <a:srgbClr val="000000">
                      <a:alpha val="43137"/>
                    </a:srgbClr>
                  </a:outerShdw>
                </a:effectLst>
              </a:rPr>
              <a:t>ej</a:t>
            </a:r>
            <a:r>
              <a:rPr lang="es-AR" sz="1600" b="1" dirty="0">
                <a:solidFill>
                  <a:schemeClr val="bg1"/>
                </a:solidFill>
                <a:effectLst>
                  <a:outerShdw blurRad="38100" dist="38100" dir="2700000" algn="tl">
                    <a:srgbClr val="000000">
                      <a:alpha val="43137"/>
                    </a:srgbClr>
                  </a:outerShdw>
                </a:effectLst>
              </a:rPr>
              <a:t>: </a:t>
            </a:r>
            <a:r>
              <a:rPr lang="es-AR" sz="1600" b="1" dirty="0" err="1">
                <a:solidFill>
                  <a:schemeClr val="bg1"/>
                </a:solidFill>
                <a:effectLst>
                  <a:outerShdw blurRad="38100" dist="38100" dir="2700000" algn="tl">
                    <a:srgbClr val="000000">
                      <a:alpha val="43137"/>
                    </a:srgbClr>
                  </a:outerShdw>
                </a:effectLst>
              </a:rPr>
              <a:t>vto</a:t>
            </a:r>
            <a:r>
              <a:rPr lang="es-AR" sz="1600" b="1" dirty="0">
                <a:solidFill>
                  <a:schemeClr val="bg1"/>
                </a:solidFill>
                <a:effectLst>
                  <a:outerShdw blurRad="38100" dist="38100" dir="2700000" algn="tl">
                    <a:srgbClr val="000000">
                      <a:alpha val="43137"/>
                    </a:srgbClr>
                  </a:outerShdw>
                </a:effectLst>
              </a:rPr>
              <a:t> de productos, </a:t>
            </a:r>
            <a:r>
              <a:rPr lang="es-AR" sz="1600" b="1" dirty="0" err="1">
                <a:solidFill>
                  <a:schemeClr val="bg1"/>
                </a:solidFill>
                <a:effectLst>
                  <a:outerShdw blurRad="38100" dist="38100" dir="2700000" algn="tl">
                    <a:srgbClr val="000000">
                      <a:alpha val="43137"/>
                    </a:srgbClr>
                  </a:outerShdw>
                </a:effectLst>
              </a:rPr>
              <a:t>etc</a:t>
            </a:r>
            <a:r>
              <a:rPr lang="es-AR" sz="1600" b="1" dirty="0">
                <a:solidFill>
                  <a:schemeClr val="bg1"/>
                </a:solidFill>
                <a:effectLst>
                  <a:outerShdw blurRad="38100" dist="38100" dir="2700000" algn="tl">
                    <a:srgbClr val="000000">
                      <a:alpha val="43137"/>
                    </a:srgbClr>
                  </a:outerShdw>
                </a:effectLst>
              </a:rPr>
              <a:t>)</a:t>
            </a:r>
            <a:br>
              <a:rPr lang="es-AR" sz="1600" b="1" dirty="0">
                <a:solidFill>
                  <a:schemeClr val="bg1"/>
                </a:solidFill>
                <a:effectLst>
                  <a:outerShdw blurRad="38100" dist="38100" dir="2700000" algn="tl">
                    <a:srgbClr val="000000">
                      <a:alpha val="43137"/>
                    </a:srgbClr>
                  </a:outerShdw>
                </a:effectLst>
              </a:rPr>
            </a:br>
            <a:br>
              <a:rPr lang="es-AR" sz="1600" b="1" dirty="0">
                <a:solidFill>
                  <a:schemeClr val="bg1"/>
                </a:solidFill>
                <a:effectLst>
                  <a:outerShdw blurRad="38100" dist="38100" dir="2700000" algn="tl">
                    <a:srgbClr val="000000">
                      <a:alpha val="43137"/>
                    </a:srgbClr>
                  </a:outerShdw>
                </a:effectLst>
              </a:rPr>
            </a:br>
            <a:r>
              <a:rPr lang="es-AR" sz="1600" b="1" dirty="0">
                <a:solidFill>
                  <a:schemeClr val="bg1"/>
                </a:solidFill>
                <a:effectLst>
                  <a:outerShdw blurRad="38100" dist="38100" dir="2700000" algn="tl">
                    <a:srgbClr val="000000">
                      <a:alpha val="43137"/>
                    </a:srgbClr>
                  </a:outerShdw>
                </a:effectLst>
              </a:rPr>
              <a:t>Previamente se debe gestionar una </a:t>
            </a:r>
            <a:r>
              <a:rPr lang="es-AR" sz="1600" b="1" dirty="0">
                <a:solidFill>
                  <a:srgbClr val="FF0000"/>
                </a:solidFill>
                <a:effectLst>
                  <a:outerShdw blurRad="38100" dist="38100" dir="2700000" algn="tl">
                    <a:srgbClr val="000000">
                      <a:alpha val="43137"/>
                    </a:srgbClr>
                  </a:outerShdw>
                </a:effectLst>
              </a:rPr>
              <a:t>búsqueda </a:t>
            </a:r>
            <a:r>
              <a:rPr lang="es-AR" sz="1600" b="1" dirty="0" err="1">
                <a:solidFill>
                  <a:srgbClr val="FF0000"/>
                </a:solidFill>
                <a:effectLst>
                  <a:outerShdw blurRad="38100" dist="38100" dir="2700000" algn="tl">
                    <a:srgbClr val="000000">
                      <a:alpha val="43137"/>
                    </a:srgbClr>
                  </a:outerShdw>
                </a:effectLst>
              </a:rPr>
              <a:t>one</a:t>
            </a:r>
            <a:r>
              <a:rPr lang="es-AR" sz="1600" b="1" dirty="0">
                <a:solidFill>
                  <a:srgbClr val="FF0000"/>
                </a:solidFill>
                <a:effectLst>
                  <a:outerShdw blurRad="38100" dist="38100" dir="2700000" algn="tl">
                    <a:srgbClr val="000000">
                      <a:alpha val="43137"/>
                    </a:srgbClr>
                  </a:outerShdw>
                </a:effectLst>
              </a:rPr>
              <a:t> </a:t>
            </a:r>
            <a:r>
              <a:rPr lang="es-AR" sz="1600" b="1" dirty="0" err="1">
                <a:solidFill>
                  <a:srgbClr val="FF0000"/>
                </a:solidFill>
                <a:effectLst>
                  <a:outerShdw blurRad="38100" dist="38100" dir="2700000" algn="tl">
                    <a:srgbClr val="000000">
                      <a:alpha val="43137"/>
                    </a:srgbClr>
                  </a:outerShdw>
                </a:effectLst>
              </a:rPr>
              <a:t>articulo_donado_persona</a:t>
            </a:r>
            <a:r>
              <a:rPr lang="es-AR" sz="1600" b="1" dirty="0">
                <a:solidFill>
                  <a:srgbClr val="FF0000"/>
                </a:solidFill>
                <a:effectLst>
                  <a:outerShdw blurRad="38100" dist="38100" dir="2700000" algn="tl">
                    <a:srgbClr val="000000">
                      <a:alpha val="43137"/>
                    </a:srgbClr>
                  </a:outerShdw>
                </a:effectLst>
              </a:rPr>
              <a:t> </a:t>
            </a:r>
            <a:r>
              <a:rPr lang="es-AR" sz="1600" b="1" dirty="0">
                <a:solidFill>
                  <a:schemeClr val="bg1"/>
                </a:solidFill>
                <a:effectLst>
                  <a:outerShdw blurRad="38100" dist="38100" dir="2700000" algn="tl">
                    <a:srgbClr val="000000">
                      <a:alpha val="43137"/>
                    </a:srgbClr>
                  </a:outerShdw>
                </a:effectLst>
              </a:rPr>
              <a:t>para traer los datos y posteriormente modificarlos de forma correcta.</a:t>
            </a:r>
          </a:p>
        </p:txBody>
      </p:sp>
      <p:pic>
        <p:nvPicPr>
          <p:cNvPr id="5" name="Marcador de contenido 4">
            <a:extLst>
              <a:ext uri="{FF2B5EF4-FFF2-40B4-BE49-F238E27FC236}">
                <a16:creationId xmlns:a16="http://schemas.microsoft.com/office/drawing/2014/main" id="{028A51CE-BC25-4A8A-8DDF-9B07824C6A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4093" y="165295"/>
            <a:ext cx="8103814" cy="2873327"/>
          </a:xfrm>
        </p:spPr>
      </p:pic>
    </p:spTree>
    <p:extLst>
      <p:ext uri="{BB962C8B-B14F-4D97-AF65-F5344CB8AC3E}">
        <p14:creationId xmlns:p14="http://schemas.microsoft.com/office/powerpoint/2010/main" val="1286271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CBC349-F711-4372-84F2-B14F20653DF9}"/>
              </a:ext>
            </a:extLst>
          </p:cNvPr>
          <p:cNvSpPr>
            <a:spLocks noGrp="1"/>
          </p:cNvSpPr>
          <p:nvPr>
            <p:ph type="title"/>
          </p:nvPr>
        </p:nvSpPr>
        <p:spPr>
          <a:xfrm>
            <a:off x="684212" y="4234376"/>
            <a:ext cx="10949770" cy="2331720"/>
          </a:xfrm>
        </p:spPr>
        <p:txBody>
          <a:bodyPr>
            <a:normAutofit/>
          </a:bodyPr>
          <a:lstStyle/>
          <a:p>
            <a:r>
              <a:rPr lang="es-AR" sz="2000" b="1" dirty="0">
                <a:solidFill>
                  <a:schemeClr val="bg1"/>
                </a:solidFill>
                <a:effectLst>
                  <a:outerShdw blurRad="38100" dist="38100" dir="2700000" algn="tl">
                    <a:srgbClr val="000000">
                      <a:alpha val="43137"/>
                    </a:srgbClr>
                  </a:outerShdw>
                </a:effectLst>
              </a:rPr>
              <a:t>limpiar </a:t>
            </a:r>
            <a:r>
              <a:rPr lang="es-AR" sz="2000" b="1" dirty="0" err="1">
                <a:solidFill>
                  <a:schemeClr val="bg1"/>
                </a:solidFill>
                <a:effectLst>
                  <a:outerShdw blurRad="38100" dist="38100" dir="2700000" algn="tl">
                    <a:srgbClr val="000000">
                      <a:alpha val="43137"/>
                    </a:srgbClr>
                  </a:outerShdw>
                </a:effectLst>
              </a:rPr>
              <a:t>articulo_donado_persona</a:t>
            </a:r>
            <a:r>
              <a:rPr lang="es-AR" sz="20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no tiene validación ya que su función es únicamente la de limpiar los campos ingresados en el formulario web administración articulo donado persona.</a:t>
            </a:r>
          </a:p>
        </p:txBody>
      </p:sp>
      <p:pic>
        <p:nvPicPr>
          <p:cNvPr id="5" name="Marcador de contenido 4">
            <a:extLst>
              <a:ext uri="{FF2B5EF4-FFF2-40B4-BE49-F238E27FC236}">
                <a16:creationId xmlns:a16="http://schemas.microsoft.com/office/drawing/2014/main" id="{65D5388E-9F65-4ADA-8166-729951850A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291905"/>
            <a:ext cx="8534399" cy="3614738"/>
          </a:xfrm>
        </p:spPr>
      </p:pic>
    </p:spTree>
    <p:extLst>
      <p:ext uri="{BB962C8B-B14F-4D97-AF65-F5344CB8AC3E}">
        <p14:creationId xmlns:p14="http://schemas.microsoft.com/office/powerpoint/2010/main" val="127946584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D2BF33-3932-43D7-AF62-87720A7CCD96}"/>
              </a:ext>
            </a:extLst>
          </p:cNvPr>
          <p:cNvSpPr>
            <a:spLocks noGrp="1"/>
          </p:cNvSpPr>
          <p:nvPr>
            <p:ph type="title"/>
          </p:nvPr>
        </p:nvSpPr>
        <p:spPr>
          <a:xfrm>
            <a:off x="684211" y="4487332"/>
            <a:ext cx="11062311" cy="2082280"/>
          </a:xfrm>
        </p:spPr>
        <p:txBody>
          <a:bodyPr>
            <a:normAutofit/>
          </a:bodyPr>
          <a:lstStyle/>
          <a:p>
            <a:r>
              <a:rPr lang="es-AR" sz="2000" b="1" dirty="0">
                <a:solidFill>
                  <a:schemeClr val="bg1"/>
                </a:solidFill>
                <a:effectLst>
                  <a:outerShdw blurRad="38100" dist="38100" dir="2700000" algn="tl">
                    <a:srgbClr val="000000">
                      <a:alpha val="43137"/>
                    </a:srgbClr>
                  </a:outerShdw>
                </a:effectLst>
              </a:rPr>
              <a:t>Regresamos a la </a:t>
            </a:r>
            <a:r>
              <a:rPr lang="es-AR" sz="2000" b="1" dirty="0">
                <a:solidFill>
                  <a:srgbClr val="FF0000"/>
                </a:solidFill>
                <a:effectLst>
                  <a:outerShdw blurRad="38100" dist="38100" dir="2700000" algn="tl">
                    <a:srgbClr val="000000">
                      <a:alpha val="43137"/>
                    </a:srgbClr>
                  </a:outerShdw>
                </a:effectLst>
              </a:rPr>
              <a:t>pagina de Loguin </a:t>
            </a:r>
            <a:r>
              <a:rPr lang="es-AR" sz="2000" b="1" dirty="0">
                <a:solidFill>
                  <a:schemeClr val="bg1"/>
                </a:solidFill>
                <a:effectLst>
                  <a:outerShdw blurRad="38100" dist="38100" dir="2700000" algn="tl">
                    <a:srgbClr val="000000">
                      <a:alpha val="43137"/>
                    </a:srgbClr>
                  </a:outerShdw>
                </a:effectLst>
              </a:rPr>
              <a:t>para registrarnos correctamente con un usuario existente en la </a:t>
            </a:r>
            <a:r>
              <a:rPr lang="es-AR" sz="2000" b="1" dirty="0" err="1">
                <a:solidFill>
                  <a:schemeClr val="bg1"/>
                </a:solidFill>
                <a:effectLst>
                  <a:outerShdw blurRad="38100" dist="38100" dir="2700000" algn="tl">
                    <a:srgbClr val="000000">
                      <a:alpha val="43137"/>
                    </a:srgbClr>
                  </a:outerShdw>
                </a:effectLst>
              </a:rPr>
              <a:t>bd</a:t>
            </a:r>
            <a:r>
              <a:rPr lang="es-AR" sz="2000" b="1" dirty="0">
                <a:solidFill>
                  <a:schemeClr val="bg1"/>
                </a:solidFill>
                <a:effectLst>
                  <a:outerShdw blurRad="38100" dist="38100" dir="2700000" algn="tl">
                    <a:srgbClr val="000000">
                      <a:alpha val="43137"/>
                    </a:srgbClr>
                  </a:outerShdw>
                </a:effectLst>
              </a:rPr>
              <a:t>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dependiendo del mismo detecta si corresponde a una persona o empresa, permitiendo el ingreso como tal a la </a:t>
            </a:r>
            <a:r>
              <a:rPr lang="es-AR" sz="2000" b="1" dirty="0">
                <a:solidFill>
                  <a:srgbClr val="FF0000"/>
                </a:solidFill>
                <a:effectLst>
                  <a:outerShdw blurRad="38100" dist="38100" dir="2700000" algn="tl">
                    <a:srgbClr val="000000">
                      <a:alpha val="43137"/>
                    </a:srgbClr>
                  </a:outerShdw>
                </a:effectLst>
              </a:rPr>
              <a:t>pagina de donaciones</a:t>
            </a:r>
            <a:r>
              <a:rPr lang="es-AR" sz="2000" b="1" dirty="0">
                <a:solidFill>
                  <a:schemeClr val="bg1"/>
                </a:solidFill>
                <a:effectLst>
                  <a:outerShdw blurRad="38100" dist="38100" dir="2700000" algn="tl">
                    <a:srgbClr val="000000">
                      <a:alpha val="43137"/>
                    </a:srgbClr>
                  </a:outerShdw>
                </a:effectLst>
              </a:rPr>
              <a:t>.</a:t>
            </a:r>
          </a:p>
        </p:txBody>
      </p:sp>
      <p:pic>
        <p:nvPicPr>
          <p:cNvPr id="5" name="Marcador de contenido 4">
            <a:extLst>
              <a:ext uri="{FF2B5EF4-FFF2-40B4-BE49-F238E27FC236}">
                <a16:creationId xmlns:a16="http://schemas.microsoft.com/office/drawing/2014/main" id="{99764224-F904-45C2-8BBC-7A0CBC933A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9159" y="148665"/>
            <a:ext cx="8853682" cy="3591728"/>
          </a:xfrm>
        </p:spPr>
      </p:pic>
    </p:spTree>
    <p:extLst>
      <p:ext uri="{BB962C8B-B14F-4D97-AF65-F5344CB8AC3E}">
        <p14:creationId xmlns:p14="http://schemas.microsoft.com/office/powerpoint/2010/main" val="374129918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2E1E8D-BABF-4FCF-9E94-D6C11DF8DD70}"/>
              </a:ext>
            </a:extLst>
          </p:cNvPr>
          <p:cNvSpPr>
            <a:spLocks noGrp="1"/>
          </p:cNvSpPr>
          <p:nvPr>
            <p:ph type="title"/>
          </p:nvPr>
        </p:nvSpPr>
        <p:spPr>
          <a:xfrm>
            <a:off x="684211" y="4079631"/>
            <a:ext cx="11076379" cy="2542735"/>
          </a:xfrm>
        </p:spPr>
        <p:txBody>
          <a:bodyPr>
            <a:normAutofit/>
          </a:bodyPr>
          <a:lstStyle/>
          <a:p>
            <a:r>
              <a:rPr lang="es-AR" sz="2000" b="1" dirty="0">
                <a:solidFill>
                  <a:schemeClr val="bg1"/>
                </a:solidFill>
                <a:effectLst>
                  <a:outerShdw blurRad="38100" dist="38100" dir="2700000" algn="tl">
                    <a:srgbClr val="000000">
                      <a:alpha val="43137"/>
                    </a:srgbClr>
                  </a:outerShdw>
                </a:effectLst>
              </a:rPr>
              <a:t>Al validar correctamente el usuario la pagina de </a:t>
            </a:r>
            <a:r>
              <a:rPr lang="es-AR" sz="2000" b="1" dirty="0" err="1">
                <a:solidFill>
                  <a:srgbClr val="FF0000"/>
                </a:solidFill>
                <a:effectLst>
                  <a:outerShdw blurRad="38100" dist="38100" dir="2700000" algn="tl">
                    <a:srgbClr val="000000">
                      <a:alpha val="43137"/>
                    </a:srgbClr>
                  </a:outerShdw>
                </a:effectLst>
              </a:rPr>
              <a:t>login</a:t>
            </a:r>
            <a:r>
              <a:rPr lang="es-AR" sz="2000" b="1" dirty="0">
                <a:solidFill>
                  <a:schemeClr val="bg1"/>
                </a:solidFill>
                <a:effectLst>
                  <a:outerShdw blurRad="38100" dist="38100" dir="2700000" algn="tl">
                    <a:srgbClr val="000000">
                      <a:alpha val="43137"/>
                    </a:srgbClr>
                  </a:outerShdw>
                </a:effectLst>
              </a:rPr>
              <a:t> guarda por registro de sesión (</a:t>
            </a:r>
            <a:r>
              <a:rPr lang="es-AR" sz="2000" b="1" dirty="0">
                <a:solidFill>
                  <a:srgbClr val="FF0000"/>
                </a:solidFill>
                <a:effectLst>
                  <a:outerShdw blurRad="38100" dist="38100" dir="2700000" algn="tl">
                    <a:srgbClr val="000000">
                      <a:alpha val="43137"/>
                    </a:srgbClr>
                  </a:outerShdw>
                </a:effectLst>
              </a:rPr>
              <a:t>usuario</a:t>
            </a:r>
            <a:r>
              <a:rPr lang="es-AR" sz="2000" b="1" dirty="0">
                <a:solidFill>
                  <a:schemeClr val="bg1"/>
                </a:solidFill>
                <a:effectLst>
                  <a:outerShdw blurRad="38100" dist="38100" dir="2700000" algn="tl">
                    <a:srgbClr val="000000">
                      <a:alpha val="43137"/>
                    </a:srgbClr>
                  </a:outerShdw>
                </a:effectLst>
              </a:rPr>
              <a:t>) permitiendo por este medio obtener todos los datos del mismo, en la ejemplificación correspondiente nos </a:t>
            </a:r>
            <a:r>
              <a:rPr lang="es-AR" sz="2000" b="1" dirty="0" err="1">
                <a:solidFill>
                  <a:schemeClr val="bg1"/>
                </a:solidFill>
                <a:effectLst>
                  <a:outerShdw blurRad="38100" dist="38100" dir="2700000" algn="tl">
                    <a:srgbClr val="000000">
                      <a:alpha val="43137"/>
                    </a:srgbClr>
                  </a:outerShdw>
                </a:effectLst>
              </a:rPr>
              <a:t>logueamos</a:t>
            </a:r>
            <a:r>
              <a:rPr lang="es-AR" sz="2000" b="1" dirty="0">
                <a:solidFill>
                  <a:schemeClr val="bg1"/>
                </a:solidFill>
                <a:effectLst>
                  <a:outerShdw blurRad="38100" dist="38100" dir="2700000" algn="tl">
                    <a:srgbClr val="000000">
                      <a:alpha val="43137"/>
                    </a:srgbClr>
                  </a:outerShdw>
                </a:effectLst>
              </a:rPr>
              <a:t> como empresa.</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chemeClr val="bg1"/>
                </a:solidFill>
                <a:effectLst>
                  <a:outerShdw blurRad="38100" dist="38100" dir="2700000" algn="tl">
                    <a:srgbClr val="000000">
                      <a:alpha val="43137"/>
                    </a:srgbClr>
                  </a:outerShdw>
                </a:effectLst>
              </a:rPr>
              <a:t>Al ingresar nos encontramos que nos enlista todos los </a:t>
            </a:r>
            <a:r>
              <a:rPr lang="es-AR" sz="2000" b="1" dirty="0">
                <a:solidFill>
                  <a:srgbClr val="FF0000"/>
                </a:solidFill>
                <a:effectLst>
                  <a:outerShdw blurRad="38100" dist="38100" dir="2700000" algn="tl">
                    <a:srgbClr val="000000">
                      <a:alpha val="43137"/>
                    </a:srgbClr>
                  </a:outerShdw>
                </a:effectLst>
              </a:rPr>
              <a:t>comedores</a:t>
            </a:r>
            <a:r>
              <a:rPr lang="es-AR" sz="2000" b="1" dirty="0">
                <a:solidFill>
                  <a:schemeClr val="bg1"/>
                </a:solidFill>
                <a:effectLst>
                  <a:outerShdw blurRad="38100" dist="38100" dir="2700000" algn="tl">
                    <a:srgbClr val="000000">
                      <a:alpha val="43137"/>
                    </a:srgbClr>
                  </a:outerShdw>
                </a:effectLst>
              </a:rPr>
              <a:t> existentes en la actualidad (base de datos), comedores activos.</a:t>
            </a:r>
          </a:p>
        </p:txBody>
      </p:sp>
      <p:pic>
        <p:nvPicPr>
          <p:cNvPr id="5" name="Marcador de contenido 4">
            <a:extLst>
              <a:ext uri="{FF2B5EF4-FFF2-40B4-BE49-F238E27FC236}">
                <a16:creationId xmlns:a16="http://schemas.microsoft.com/office/drawing/2014/main" id="{471641D4-7046-49DD-AEFA-26985C140A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6484" y="235634"/>
            <a:ext cx="8079032" cy="3614738"/>
          </a:xfrm>
        </p:spPr>
      </p:pic>
    </p:spTree>
    <p:extLst>
      <p:ext uri="{BB962C8B-B14F-4D97-AF65-F5344CB8AC3E}">
        <p14:creationId xmlns:p14="http://schemas.microsoft.com/office/powerpoint/2010/main" val="144888963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7A58B-EC12-478C-B99E-31A438BEEF75}"/>
              </a:ext>
            </a:extLst>
          </p:cNvPr>
          <p:cNvSpPr>
            <a:spLocks noGrp="1"/>
          </p:cNvSpPr>
          <p:nvPr>
            <p:ph type="title"/>
          </p:nvPr>
        </p:nvSpPr>
        <p:spPr>
          <a:xfrm>
            <a:off x="684211" y="3615398"/>
            <a:ext cx="10963837" cy="2985392"/>
          </a:xfrm>
        </p:spPr>
        <p:txBody>
          <a:bodyPr>
            <a:normAutofit/>
          </a:bodyPr>
          <a:lstStyle/>
          <a:p>
            <a:r>
              <a:rPr lang="es-AR" sz="2000" b="1" dirty="0">
                <a:solidFill>
                  <a:schemeClr val="bg1"/>
                </a:solidFill>
                <a:effectLst>
                  <a:outerShdw blurRad="38100" dist="38100" dir="2700000" algn="tl">
                    <a:srgbClr val="000000">
                      <a:alpha val="43137"/>
                    </a:srgbClr>
                  </a:outerShdw>
                </a:effectLst>
              </a:rPr>
              <a:t>El primer formulario solicita el ingreso del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chemeClr val="bg1"/>
                </a:solidFill>
                <a:effectLst>
                  <a:outerShdw blurRad="38100" dist="38100" dir="2700000" algn="tl">
                    <a:srgbClr val="000000">
                      <a:alpha val="43137"/>
                    </a:srgbClr>
                  </a:outerShdw>
                </a:effectLst>
              </a:rPr>
              <a:t>, permitiendo seleccionar el mismo.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r>
              <a:rPr lang="es-AR" sz="2000" b="1" dirty="0">
                <a:solidFill>
                  <a:srgbClr val="FF0000"/>
                </a:solidFill>
                <a:effectLst>
                  <a:outerShdw blurRad="38100" dist="38100" dir="2700000" algn="tl">
                    <a:srgbClr val="000000">
                      <a:alpha val="43137"/>
                    </a:srgbClr>
                  </a:outerShdw>
                </a:effectLst>
              </a:rPr>
              <a:t>gestión de validación</a:t>
            </a:r>
            <a:r>
              <a:rPr lang="es-AR" sz="2000" b="1" dirty="0">
                <a:solidFill>
                  <a:schemeClr val="bg1"/>
                </a:solidFill>
                <a:effectLst>
                  <a:outerShdw blurRad="38100" dist="38100" dir="2700000" algn="tl">
                    <a:srgbClr val="000000">
                      <a:alpha val="43137"/>
                    </a:srgbClr>
                  </a:outerShdw>
                </a:effectLst>
              </a:rPr>
              <a:t>: el campo no puede estar vacío, debe ser completado con valores numéricos, gestiona </a:t>
            </a:r>
            <a:r>
              <a:rPr lang="es-AR" sz="2000" b="1" dirty="0">
                <a:solidFill>
                  <a:srgbClr val="FF0000"/>
                </a:solidFill>
                <a:effectLst>
                  <a:outerShdw blurRad="38100" dist="38100" dir="2700000" algn="tl">
                    <a:srgbClr val="000000">
                      <a:alpha val="43137"/>
                    </a:srgbClr>
                  </a:outerShdw>
                </a:effectLst>
              </a:rPr>
              <a:t>validación lógica </a:t>
            </a:r>
            <a:r>
              <a:rPr lang="es-AR" sz="2000" b="1" dirty="0">
                <a:solidFill>
                  <a:schemeClr val="bg1"/>
                </a:solidFill>
                <a:effectLst>
                  <a:outerShdw blurRad="38100" dist="38100" dir="2700000" algn="tl">
                    <a:srgbClr val="000000">
                      <a:alpha val="43137"/>
                    </a:srgbClr>
                  </a:outerShdw>
                </a:effectLst>
              </a:rPr>
              <a:t>verificando si el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se encuentra almacenado en la base de datos.</a:t>
            </a:r>
          </a:p>
        </p:txBody>
      </p:sp>
      <p:pic>
        <p:nvPicPr>
          <p:cNvPr id="5" name="Marcador de contenido 4">
            <a:extLst>
              <a:ext uri="{FF2B5EF4-FFF2-40B4-BE49-F238E27FC236}">
                <a16:creationId xmlns:a16="http://schemas.microsoft.com/office/drawing/2014/main" id="{2067F723-5A0F-4FDC-BD60-4C7E04371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4629" y="257211"/>
            <a:ext cx="8642741" cy="2876367"/>
          </a:xfrm>
        </p:spPr>
      </p:pic>
    </p:spTree>
    <p:extLst>
      <p:ext uri="{BB962C8B-B14F-4D97-AF65-F5344CB8AC3E}">
        <p14:creationId xmlns:p14="http://schemas.microsoft.com/office/powerpoint/2010/main" val="5297868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369692-156A-4B1E-B6EC-4E9E1B3F5925}"/>
              </a:ext>
            </a:extLst>
          </p:cNvPr>
          <p:cNvSpPr>
            <a:spLocks noGrp="1"/>
          </p:cNvSpPr>
          <p:nvPr>
            <p:ph type="title"/>
          </p:nvPr>
        </p:nvSpPr>
        <p:spPr>
          <a:xfrm>
            <a:off x="684211" y="3981157"/>
            <a:ext cx="10991973" cy="2711547"/>
          </a:xfrm>
        </p:spPr>
        <p:txBody>
          <a:bodyPr>
            <a:normAutofit/>
          </a:bodyPr>
          <a:lstStyle/>
          <a:p>
            <a:r>
              <a:rPr lang="es-AR" sz="2000" b="1" dirty="0">
                <a:solidFill>
                  <a:schemeClr val="bg1"/>
                </a:solidFill>
                <a:effectLst>
                  <a:outerShdw blurRad="38100" dist="38100" dir="2700000" algn="tl">
                    <a:srgbClr val="000000">
                      <a:alpha val="43137"/>
                    </a:srgbClr>
                  </a:outerShdw>
                </a:effectLst>
              </a:rPr>
              <a:t>Validado correctamente el </a:t>
            </a:r>
            <a:r>
              <a:rPr lang="es-AR" sz="2000" b="1" dirty="0" err="1">
                <a:solidFill>
                  <a:srgbClr val="FF0000"/>
                </a:solidFill>
                <a:effectLst>
                  <a:outerShdw blurRad="38100" dist="38100" dir="2700000" algn="tl">
                    <a:srgbClr val="000000">
                      <a:alpha val="43137"/>
                    </a:srgbClr>
                  </a:outerShdw>
                </a:effectLst>
              </a:rPr>
              <a:t>id_comedor</a:t>
            </a:r>
            <a:r>
              <a:rPr lang="es-AR" sz="2000" b="1" dirty="0">
                <a:solidFill>
                  <a:srgbClr val="FF0000"/>
                </a:solidFill>
                <a:effectLst>
                  <a:outerShdw blurRad="38100" dist="38100" dir="2700000" algn="tl">
                    <a:srgbClr val="000000">
                      <a:alpha val="43137"/>
                    </a:srgbClr>
                  </a:outerShdw>
                </a:effectLst>
              </a:rPr>
              <a:t> </a:t>
            </a:r>
            <a:r>
              <a:rPr lang="es-AR" sz="2000" b="1" dirty="0">
                <a:solidFill>
                  <a:schemeClr val="bg1"/>
                </a:solidFill>
                <a:effectLst>
                  <a:outerShdw blurRad="38100" dist="38100" dir="2700000" algn="tl">
                    <a:srgbClr val="000000">
                      <a:alpha val="43137"/>
                    </a:srgbClr>
                  </a:outerShdw>
                </a:effectLst>
              </a:rPr>
              <a:t>ingresado, nos brinda un listado de los </a:t>
            </a:r>
            <a:r>
              <a:rPr lang="es-AR" sz="2000" b="1" dirty="0">
                <a:solidFill>
                  <a:srgbClr val="FF0000"/>
                </a:solidFill>
                <a:effectLst>
                  <a:outerShdw blurRad="38100" dist="38100" dir="2700000" algn="tl">
                    <a:srgbClr val="000000">
                      <a:alpha val="43137"/>
                    </a:srgbClr>
                  </a:outerShdw>
                </a:effectLst>
              </a:rPr>
              <a:t>artículos pedidos </a:t>
            </a:r>
            <a:r>
              <a:rPr lang="es-AR" sz="2000" b="1" dirty="0">
                <a:solidFill>
                  <a:schemeClr val="bg1"/>
                </a:solidFill>
                <a:effectLst>
                  <a:outerShdw blurRad="38100" dist="38100" dir="2700000" algn="tl">
                    <a:srgbClr val="000000">
                      <a:alpha val="43137"/>
                    </a:srgbClr>
                  </a:outerShdw>
                </a:effectLst>
              </a:rPr>
              <a:t>(activos) por el </a:t>
            </a:r>
            <a:r>
              <a:rPr lang="es-AR" sz="2000" b="1" dirty="0">
                <a:solidFill>
                  <a:srgbClr val="FF0000"/>
                </a:solidFill>
                <a:effectLst>
                  <a:outerShdw blurRad="38100" dist="38100" dir="2700000" algn="tl">
                    <a:srgbClr val="000000">
                      <a:alpha val="43137"/>
                    </a:srgbClr>
                  </a:outerShdw>
                </a:effectLst>
              </a:rPr>
              <a:t>comedor</a:t>
            </a:r>
            <a:r>
              <a:rPr lang="es-AR" sz="2000" b="1" dirty="0">
                <a:solidFill>
                  <a:schemeClr val="bg1"/>
                </a:solidFill>
                <a:effectLst>
                  <a:outerShdw blurRad="38100" dist="38100" dir="2700000" algn="tl">
                    <a:srgbClr val="000000">
                      <a:alpha val="43137"/>
                    </a:srgbClr>
                  </a:outerShdw>
                </a:effectLst>
              </a:rPr>
              <a:t> seleccionado.</a:t>
            </a:r>
            <a:br>
              <a:rPr lang="es-AR" sz="2000" b="1" dirty="0">
                <a:solidFill>
                  <a:schemeClr val="bg1"/>
                </a:solidFill>
                <a:effectLst>
                  <a:outerShdw blurRad="38100" dist="38100" dir="2700000" algn="tl">
                    <a:srgbClr val="000000">
                      <a:alpha val="43137"/>
                    </a:srgbClr>
                  </a:outerShdw>
                </a:effectLst>
              </a:rPr>
            </a:b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9" name="Marcador de contenido 8">
            <a:extLst>
              <a:ext uri="{FF2B5EF4-FFF2-40B4-BE49-F238E27FC236}">
                <a16:creationId xmlns:a16="http://schemas.microsoft.com/office/drawing/2014/main" id="{5A73AC8B-0033-40A7-9F08-14FB9AECAC1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0470" y="165295"/>
            <a:ext cx="7491060" cy="3614738"/>
          </a:xfrm>
        </p:spPr>
      </p:pic>
    </p:spTree>
    <p:extLst>
      <p:ext uri="{BB962C8B-B14F-4D97-AF65-F5344CB8AC3E}">
        <p14:creationId xmlns:p14="http://schemas.microsoft.com/office/powerpoint/2010/main" val="248411797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0AC293-A100-4FAC-BE58-4A144877F842}"/>
              </a:ext>
            </a:extLst>
          </p:cNvPr>
          <p:cNvSpPr>
            <a:spLocks noGrp="1"/>
          </p:cNvSpPr>
          <p:nvPr>
            <p:ph type="title"/>
          </p:nvPr>
        </p:nvSpPr>
        <p:spPr>
          <a:xfrm>
            <a:off x="684212" y="3277772"/>
            <a:ext cx="11104514" cy="3334043"/>
          </a:xfrm>
        </p:spPr>
        <p:txBody>
          <a:bodyPr>
            <a:normAutofit fontScale="90000"/>
          </a:bodyPr>
          <a:lstStyle/>
          <a:p>
            <a:r>
              <a:rPr lang="es-AR" sz="1800" b="1" dirty="0">
                <a:solidFill>
                  <a:schemeClr val="bg1"/>
                </a:solidFill>
                <a:effectLst>
                  <a:outerShdw blurRad="38100" dist="38100" dir="2700000" algn="tl">
                    <a:srgbClr val="000000">
                      <a:alpha val="43137"/>
                    </a:srgbClr>
                  </a:outerShdw>
                </a:effectLst>
              </a:rPr>
              <a:t>Paso siguiente encontramos habilitado el formulario final para gestionar la donación.</a:t>
            </a:r>
            <a:br>
              <a:rPr lang="es-AR" sz="1800" b="1" dirty="0">
                <a:solidFill>
                  <a:schemeClr val="bg1"/>
                </a:solidFill>
                <a:effectLst>
                  <a:outerShdw blurRad="38100" dist="38100" dir="2700000" algn="tl">
                    <a:srgbClr val="000000">
                      <a:alpha val="43137"/>
                    </a:srgbClr>
                  </a:outerShdw>
                </a:effectLst>
              </a:rPr>
            </a:br>
            <a:br>
              <a:rPr lang="es-AR" sz="1800" b="1" dirty="0">
                <a:solidFill>
                  <a:schemeClr val="bg1"/>
                </a:solidFill>
                <a:effectLst>
                  <a:outerShdw blurRad="38100" dist="38100" dir="2700000" algn="tl">
                    <a:srgbClr val="000000">
                      <a:alpha val="43137"/>
                    </a:srgbClr>
                  </a:outerShdw>
                </a:effectLst>
              </a:rPr>
            </a:br>
            <a:r>
              <a:rPr lang="es-AR" sz="1800" b="1" dirty="0">
                <a:solidFill>
                  <a:schemeClr val="bg1"/>
                </a:solidFill>
                <a:effectLst>
                  <a:outerShdw blurRad="38100" dist="38100" dir="2700000" algn="tl">
                    <a:srgbClr val="000000">
                      <a:alpha val="43137"/>
                    </a:srgbClr>
                  </a:outerShdw>
                </a:effectLst>
              </a:rPr>
              <a:t>Se debe completar el </a:t>
            </a:r>
            <a:r>
              <a:rPr lang="es-AR" sz="1800" b="1" dirty="0" err="1">
                <a:solidFill>
                  <a:srgbClr val="FF0000"/>
                </a:solidFill>
                <a:effectLst>
                  <a:outerShdw blurRad="38100" dist="38100" dir="2700000" algn="tl">
                    <a:srgbClr val="000000">
                      <a:alpha val="43137"/>
                    </a:srgbClr>
                  </a:outerShdw>
                </a:effectLst>
              </a:rPr>
              <a:t>id_articulo_pedido</a:t>
            </a:r>
            <a:r>
              <a:rPr lang="es-AR" sz="1800" b="1" dirty="0">
                <a:solidFill>
                  <a:srgbClr val="FF0000"/>
                </a:solidFill>
                <a:effectLst>
                  <a:outerShdw blurRad="38100" dist="38100" dir="2700000" algn="tl">
                    <a:srgbClr val="000000">
                      <a:alpha val="43137"/>
                    </a:srgbClr>
                  </a:outerShdw>
                </a:effectLst>
              </a:rPr>
              <a:t> </a:t>
            </a:r>
            <a:r>
              <a:rPr lang="es-AR" sz="1800" b="1" dirty="0">
                <a:solidFill>
                  <a:schemeClr val="bg1"/>
                </a:solidFill>
                <a:effectLst>
                  <a:outerShdw blurRad="38100" dist="38100" dir="2700000" algn="tl">
                    <a:srgbClr val="000000">
                      <a:alpha val="43137"/>
                    </a:srgbClr>
                  </a:outerShdw>
                </a:effectLst>
              </a:rPr>
              <a:t>y </a:t>
            </a:r>
            <a:r>
              <a:rPr lang="es-AR" sz="1800" b="1" dirty="0">
                <a:solidFill>
                  <a:srgbClr val="FF0000"/>
                </a:solidFill>
                <a:effectLst>
                  <a:outerShdw blurRad="38100" dist="38100" dir="2700000" algn="tl">
                    <a:srgbClr val="000000">
                      <a:alpha val="43137"/>
                    </a:srgbClr>
                  </a:outerShdw>
                </a:effectLst>
              </a:rPr>
              <a:t>cantidad de la donación</a:t>
            </a:r>
            <a:r>
              <a:rPr lang="es-AR" sz="1800" b="1" dirty="0">
                <a:solidFill>
                  <a:schemeClr val="bg1"/>
                </a:solidFill>
                <a:effectLst>
                  <a:outerShdw blurRad="38100" dist="38100" dir="2700000" algn="tl">
                    <a:srgbClr val="000000">
                      <a:alpha val="43137"/>
                    </a:srgbClr>
                  </a:outerShdw>
                </a:effectLst>
              </a:rPr>
              <a:t>, todos los datos restantes son obtenidos por la </a:t>
            </a:r>
            <a:r>
              <a:rPr lang="es-AR" sz="1800" b="1" dirty="0">
                <a:solidFill>
                  <a:srgbClr val="FF0000"/>
                </a:solidFill>
                <a:effectLst>
                  <a:outerShdw blurRad="38100" dist="38100" dir="2700000" algn="tl">
                    <a:srgbClr val="000000">
                      <a:alpha val="43137"/>
                    </a:srgbClr>
                  </a:outerShdw>
                </a:effectLst>
              </a:rPr>
              <a:t>sesión</a:t>
            </a:r>
            <a:r>
              <a:rPr lang="es-AR" sz="1800" b="1" dirty="0">
                <a:solidFill>
                  <a:schemeClr val="bg1"/>
                </a:solidFill>
                <a:effectLst>
                  <a:outerShdw blurRad="38100" dist="38100" dir="2700000" algn="tl">
                    <a:srgbClr val="000000">
                      <a:alpha val="43137"/>
                    </a:srgbClr>
                  </a:outerShdw>
                </a:effectLst>
              </a:rPr>
              <a:t> y procesados en el </a:t>
            </a:r>
            <a:r>
              <a:rPr lang="es-AR" sz="1800" b="1" dirty="0" err="1">
                <a:solidFill>
                  <a:schemeClr val="bg1"/>
                </a:solidFill>
                <a:effectLst>
                  <a:outerShdw blurRad="38100" dist="38100" dir="2700000" algn="tl">
                    <a:srgbClr val="000000">
                      <a:alpha val="43137"/>
                    </a:srgbClr>
                  </a:outerShdw>
                </a:effectLst>
              </a:rPr>
              <a:t>backend</a:t>
            </a:r>
            <a:r>
              <a:rPr lang="es-AR" sz="1800" b="1" dirty="0">
                <a:solidFill>
                  <a:schemeClr val="bg1"/>
                </a:solidFill>
                <a:effectLst>
                  <a:outerShdw blurRad="38100" dist="38100" dir="2700000" algn="tl">
                    <a:srgbClr val="000000">
                      <a:alpha val="43137"/>
                    </a:srgbClr>
                  </a:outerShdw>
                </a:effectLst>
              </a:rPr>
              <a:t>, facilitando la experiencia al usuario y no volviendo a solicitar datos innecesarios.</a:t>
            </a:r>
            <a:br>
              <a:rPr lang="es-AR" sz="1800" b="1" dirty="0">
                <a:solidFill>
                  <a:schemeClr val="bg1"/>
                </a:solidFill>
                <a:effectLst>
                  <a:outerShdw blurRad="38100" dist="38100" dir="2700000" algn="tl">
                    <a:srgbClr val="000000">
                      <a:alpha val="43137"/>
                    </a:srgbClr>
                  </a:outerShdw>
                </a:effectLst>
              </a:rPr>
            </a:br>
            <a:br>
              <a:rPr lang="es-AR" sz="1800" b="1" dirty="0">
                <a:solidFill>
                  <a:schemeClr val="bg1"/>
                </a:solidFill>
                <a:effectLst>
                  <a:outerShdw blurRad="38100" dist="38100" dir="2700000" algn="tl">
                    <a:srgbClr val="000000">
                      <a:alpha val="43137"/>
                    </a:srgbClr>
                  </a:outerShdw>
                </a:effectLst>
              </a:rPr>
            </a:br>
            <a:r>
              <a:rPr lang="es-AR" sz="1800" b="1" dirty="0">
                <a:solidFill>
                  <a:srgbClr val="FF0000"/>
                </a:solidFill>
                <a:effectLst>
                  <a:outerShdw blurRad="38100" dist="38100" dir="2700000" algn="tl">
                    <a:srgbClr val="000000">
                      <a:alpha val="43137"/>
                    </a:srgbClr>
                  </a:outerShdw>
                </a:effectLst>
              </a:rPr>
              <a:t>gestión de validación</a:t>
            </a:r>
            <a:r>
              <a:rPr lang="es-AR" sz="1800" b="1" dirty="0">
                <a:solidFill>
                  <a:schemeClr val="bg1"/>
                </a:solidFill>
                <a:effectLst>
                  <a:outerShdw blurRad="38100" dist="38100" dir="2700000" algn="tl">
                    <a:srgbClr val="000000">
                      <a:alpha val="43137"/>
                    </a:srgbClr>
                  </a:outerShdw>
                </a:effectLst>
              </a:rPr>
              <a:t>: </a:t>
            </a:r>
            <a:r>
              <a:rPr lang="es-AR" sz="1800" b="1">
                <a:solidFill>
                  <a:schemeClr val="bg1"/>
                </a:solidFill>
                <a:effectLst>
                  <a:outerShdw blurRad="38100" dist="38100" dir="2700000" algn="tl">
                    <a:srgbClr val="000000">
                      <a:alpha val="43137"/>
                    </a:srgbClr>
                  </a:outerShdw>
                </a:effectLst>
              </a:rPr>
              <a:t>los campos no </a:t>
            </a:r>
            <a:r>
              <a:rPr lang="es-AR" sz="1800" b="1" dirty="0">
                <a:solidFill>
                  <a:schemeClr val="bg1"/>
                </a:solidFill>
                <a:effectLst>
                  <a:outerShdw blurRad="38100" dist="38100" dir="2700000" algn="tl">
                    <a:srgbClr val="000000">
                      <a:alpha val="43137"/>
                    </a:srgbClr>
                  </a:outerShdw>
                </a:effectLst>
              </a:rPr>
              <a:t>puede estar vacío, debe ser completado con valores numéricos, gestiona </a:t>
            </a:r>
            <a:r>
              <a:rPr lang="es-AR" sz="1800" b="1" dirty="0">
                <a:solidFill>
                  <a:srgbClr val="FF0000"/>
                </a:solidFill>
                <a:effectLst>
                  <a:outerShdw blurRad="38100" dist="38100" dir="2700000" algn="tl">
                    <a:srgbClr val="000000">
                      <a:alpha val="43137"/>
                    </a:srgbClr>
                  </a:outerShdw>
                </a:effectLst>
              </a:rPr>
              <a:t>validación lógica </a:t>
            </a:r>
            <a:r>
              <a:rPr lang="es-AR" sz="1800" b="1" dirty="0">
                <a:solidFill>
                  <a:schemeClr val="bg1"/>
                </a:solidFill>
                <a:effectLst>
                  <a:outerShdw blurRad="38100" dist="38100" dir="2700000" algn="tl">
                    <a:srgbClr val="000000">
                      <a:alpha val="43137"/>
                    </a:srgbClr>
                  </a:outerShdw>
                </a:effectLst>
              </a:rPr>
              <a:t>verificando si el </a:t>
            </a:r>
            <a:r>
              <a:rPr lang="es-AR" sz="1800" b="1" dirty="0" err="1">
                <a:solidFill>
                  <a:srgbClr val="FF0000"/>
                </a:solidFill>
                <a:effectLst>
                  <a:outerShdw blurRad="38100" dist="38100" dir="2700000" algn="tl">
                    <a:srgbClr val="000000">
                      <a:alpha val="43137"/>
                    </a:srgbClr>
                  </a:outerShdw>
                </a:effectLst>
              </a:rPr>
              <a:t>id_articulo_pedido</a:t>
            </a:r>
            <a:r>
              <a:rPr lang="es-AR" sz="1800" b="1" dirty="0">
                <a:solidFill>
                  <a:srgbClr val="FF0000"/>
                </a:solidFill>
                <a:effectLst>
                  <a:outerShdw blurRad="38100" dist="38100" dir="2700000" algn="tl">
                    <a:srgbClr val="000000">
                      <a:alpha val="43137"/>
                    </a:srgbClr>
                  </a:outerShdw>
                </a:effectLst>
              </a:rPr>
              <a:t>  </a:t>
            </a:r>
            <a:r>
              <a:rPr lang="es-AR" sz="1800" b="1" dirty="0">
                <a:solidFill>
                  <a:schemeClr val="bg1"/>
                </a:solidFill>
                <a:effectLst>
                  <a:outerShdw blurRad="38100" dist="38100" dir="2700000" algn="tl">
                    <a:srgbClr val="000000">
                      <a:alpha val="43137"/>
                    </a:srgbClr>
                  </a:outerShdw>
                </a:effectLst>
              </a:rPr>
              <a:t>ingresado se encuentra almacenado en la base de datos. La </a:t>
            </a:r>
            <a:r>
              <a:rPr lang="es-AR" sz="1800" b="1" dirty="0">
                <a:solidFill>
                  <a:srgbClr val="FF0000"/>
                </a:solidFill>
                <a:effectLst>
                  <a:outerShdw blurRad="38100" dist="38100" dir="2700000" algn="tl">
                    <a:srgbClr val="000000">
                      <a:alpha val="43137"/>
                    </a:srgbClr>
                  </a:outerShdw>
                </a:effectLst>
              </a:rPr>
              <a:t>cantidad</a:t>
            </a:r>
            <a:r>
              <a:rPr lang="es-AR" sz="1800" b="1" dirty="0">
                <a:solidFill>
                  <a:schemeClr val="bg1"/>
                </a:solidFill>
                <a:effectLst>
                  <a:outerShdw blurRad="38100" dist="38100" dir="2700000" algn="tl">
                    <a:srgbClr val="000000">
                      <a:alpha val="43137"/>
                    </a:srgbClr>
                  </a:outerShdw>
                </a:effectLst>
              </a:rPr>
              <a:t> debe ser &gt; 0. No permite que la </a:t>
            </a:r>
            <a:r>
              <a:rPr lang="es-AR" sz="1800" b="1" dirty="0">
                <a:solidFill>
                  <a:srgbClr val="FF0000"/>
                </a:solidFill>
                <a:effectLst>
                  <a:outerShdw blurRad="38100" dist="38100" dir="2700000" algn="tl">
                    <a:srgbClr val="000000">
                      <a:alpha val="43137"/>
                    </a:srgbClr>
                  </a:outerShdw>
                </a:effectLst>
              </a:rPr>
              <a:t>cantidad ingresada </a:t>
            </a:r>
            <a:r>
              <a:rPr lang="es-AR" sz="1800" b="1" dirty="0">
                <a:solidFill>
                  <a:schemeClr val="bg1"/>
                </a:solidFill>
                <a:effectLst>
                  <a:outerShdw blurRad="38100" dist="38100" dir="2700000" algn="tl">
                    <a:srgbClr val="000000">
                      <a:alpha val="43137"/>
                    </a:srgbClr>
                  </a:outerShdw>
                </a:effectLst>
              </a:rPr>
              <a:t>en la donación sea mayor a la </a:t>
            </a:r>
            <a:r>
              <a:rPr lang="es-AR" sz="1800" b="1" dirty="0">
                <a:solidFill>
                  <a:srgbClr val="FF0000"/>
                </a:solidFill>
                <a:effectLst>
                  <a:outerShdw blurRad="38100" dist="38100" dir="2700000" algn="tl">
                    <a:srgbClr val="000000">
                      <a:alpha val="43137"/>
                    </a:srgbClr>
                  </a:outerShdw>
                </a:effectLst>
              </a:rPr>
              <a:t>cantidad solicitada </a:t>
            </a:r>
            <a:r>
              <a:rPr lang="es-AR" sz="1800" b="1" dirty="0">
                <a:solidFill>
                  <a:schemeClr val="bg1"/>
                </a:solidFill>
                <a:effectLst>
                  <a:outerShdw blurRad="38100" dist="38100" dir="2700000" algn="tl">
                    <a:srgbClr val="000000">
                      <a:alpha val="43137"/>
                    </a:srgbClr>
                  </a:outerShdw>
                </a:effectLst>
              </a:rPr>
              <a:t>en el pedido (esta política se implementa para proteger que los productos donados sean los necesarios y no incurra en alguna problemática </a:t>
            </a:r>
            <a:r>
              <a:rPr lang="es-AR" sz="1800" b="1" dirty="0" err="1">
                <a:solidFill>
                  <a:schemeClr val="bg1"/>
                </a:solidFill>
                <a:effectLst>
                  <a:outerShdw blurRad="38100" dist="38100" dir="2700000" algn="tl">
                    <a:srgbClr val="000000">
                      <a:alpha val="43137"/>
                    </a:srgbClr>
                  </a:outerShdw>
                </a:effectLst>
              </a:rPr>
              <a:t>ej</a:t>
            </a:r>
            <a:r>
              <a:rPr lang="es-AR" sz="1800" b="1" dirty="0">
                <a:solidFill>
                  <a:schemeClr val="bg1"/>
                </a:solidFill>
                <a:effectLst>
                  <a:outerShdw blurRad="38100" dist="38100" dir="2700000" algn="tl">
                    <a:srgbClr val="000000">
                      <a:alpha val="43137"/>
                    </a:srgbClr>
                  </a:outerShdw>
                </a:effectLst>
              </a:rPr>
              <a:t>: </a:t>
            </a:r>
            <a:r>
              <a:rPr lang="es-AR" sz="1800" b="1" dirty="0" err="1">
                <a:solidFill>
                  <a:schemeClr val="bg1"/>
                </a:solidFill>
                <a:effectLst>
                  <a:outerShdw blurRad="38100" dist="38100" dir="2700000" algn="tl">
                    <a:srgbClr val="000000">
                      <a:alpha val="43137"/>
                    </a:srgbClr>
                  </a:outerShdw>
                </a:effectLst>
              </a:rPr>
              <a:t>vto</a:t>
            </a:r>
            <a:r>
              <a:rPr lang="es-AR" sz="1800" b="1" dirty="0">
                <a:solidFill>
                  <a:schemeClr val="bg1"/>
                </a:solidFill>
                <a:effectLst>
                  <a:outerShdw blurRad="38100" dist="38100" dir="2700000" algn="tl">
                    <a:srgbClr val="000000">
                      <a:alpha val="43137"/>
                    </a:srgbClr>
                  </a:outerShdw>
                </a:effectLst>
              </a:rPr>
              <a:t> de productos, </a:t>
            </a:r>
            <a:r>
              <a:rPr lang="es-AR" sz="1800" b="1" dirty="0" err="1">
                <a:solidFill>
                  <a:schemeClr val="bg1"/>
                </a:solidFill>
                <a:effectLst>
                  <a:outerShdw blurRad="38100" dist="38100" dir="2700000" algn="tl">
                    <a:srgbClr val="000000">
                      <a:alpha val="43137"/>
                    </a:srgbClr>
                  </a:outerShdw>
                </a:effectLst>
              </a:rPr>
              <a:t>etc</a:t>
            </a:r>
            <a:r>
              <a:rPr lang="es-AR" sz="1800" b="1" dirty="0">
                <a:solidFill>
                  <a:schemeClr val="bg1"/>
                </a:solidFill>
                <a:effectLst>
                  <a:outerShdw blurRad="38100" dist="38100" dir="2700000" algn="tl">
                    <a:srgbClr val="000000">
                      <a:alpha val="43137"/>
                    </a:srgbClr>
                  </a:outerShdw>
                </a:effectLst>
              </a:rPr>
              <a:t>)</a:t>
            </a:r>
            <a:br>
              <a:rPr lang="es-AR" sz="2000" b="1" dirty="0">
                <a:solidFill>
                  <a:schemeClr val="bg1"/>
                </a:solidFill>
                <a:effectLst>
                  <a:outerShdw blurRad="38100" dist="38100" dir="2700000" algn="tl">
                    <a:srgbClr val="000000">
                      <a:alpha val="43137"/>
                    </a:srgbClr>
                  </a:outerShdw>
                </a:effectLst>
              </a:rPr>
            </a:br>
            <a:endParaRPr lang="es-AR" sz="2000" b="1" dirty="0">
              <a:solidFill>
                <a:schemeClr val="bg1"/>
              </a:solidFill>
              <a:effectLst>
                <a:outerShdw blurRad="38100" dist="38100" dir="2700000" algn="tl">
                  <a:srgbClr val="000000">
                    <a:alpha val="43137"/>
                  </a:srgbClr>
                </a:outerShdw>
              </a:effectLst>
            </a:endParaRPr>
          </a:p>
        </p:txBody>
      </p:sp>
      <p:pic>
        <p:nvPicPr>
          <p:cNvPr id="5" name="Marcador de contenido 4">
            <a:extLst>
              <a:ext uri="{FF2B5EF4-FFF2-40B4-BE49-F238E27FC236}">
                <a16:creationId xmlns:a16="http://schemas.microsoft.com/office/drawing/2014/main" id="{7E95B7BE-FB6C-4B2D-AE4A-7B3BCEB168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5147" y="137160"/>
            <a:ext cx="8141706" cy="3140612"/>
          </a:xfrm>
        </p:spPr>
      </p:pic>
    </p:spTree>
    <p:extLst>
      <p:ext uri="{BB962C8B-B14F-4D97-AF65-F5344CB8AC3E}">
        <p14:creationId xmlns:p14="http://schemas.microsoft.com/office/powerpoint/2010/main" val="640013377"/>
      </p:ext>
    </p:extLst>
  </p:cSld>
  <p:clrMapOvr>
    <a:masterClrMapping/>
  </p:clrMapOvr>
</p:sld>
</file>

<file path=ppt/theme/theme1.xml><?xml version="1.0" encoding="utf-8"?>
<a:theme xmlns:a="http://schemas.openxmlformats.org/drawingml/2006/main" name="Sector">
  <a:themeElements>
    <a:clrScheme name="Sector">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ecto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o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852</TotalTime>
  <Words>5997</Words>
  <Application>Microsoft Office PowerPoint</Application>
  <PresentationFormat>Panorámica</PresentationFormat>
  <Paragraphs>104</Paragraphs>
  <Slides>101</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101</vt:i4>
      </vt:variant>
    </vt:vector>
  </HeadingPairs>
  <TitlesOfParts>
    <vt:vector size="104" baseType="lpstr">
      <vt:lpstr>Century Gothic</vt:lpstr>
      <vt:lpstr>Wingdings 3</vt:lpstr>
      <vt:lpstr>Sector</vt:lpstr>
      <vt:lpstr>GUIA DETALLADA PASO A PASO DESARROLLO WEB COMEDORES.</vt:lpstr>
      <vt:lpstr>EL proyecto red solidaria Mendoza, desarrollo (Aplicación) web se gestiona con los conocimientos adquiridos por integrantes del grupo en las materias de laboratorio 3 y programación 3 correspondientes al tercer semestre de la carrera, permitiendo obtener los conocimientos necesarios para iniciarnos en el mundo de la programación y DESARROLLO web. </vt:lpstr>
      <vt:lpstr>5- El proyecto terminado como muestra el explorador de soluciones se compone de:  Carpeta App_Code: con 17 módulos de clases que contienen conexión BD, Modelos entidades, controladores.  Líneas de Código:  5939.  Carpeta formulario: con 18 archivos de formularios web form (ASPX) y 18 archivos de código c# Sharp (aspx.cs).  Líneas de Código .aspx:  5156. Líneas de Código .aspx.cs: 5765.  TOTAL DE LINEAS DE CODIGO DEL PROYECTO:  16860 LINEAS PROYECTO FINAL. </vt:lpstr>
      <vt:lpstr>LINk repositorio proyecto:  https://github.com/FedeConciencia/Proyecto_Final_Comedores_2021</vt:lpstr>
      <vt:lpstr>Presentación de PowerPoint</vt:lpstr>
      <vt:lpstr>Presentación de PowerPoint</vt:lpstr>
      <vt:lpstr>Presentación de PowerPoint</vt:lpstr>
      <vt:lpstr>Proyecto comedores base de datos mysql.  Compuesta de 8 entidades (tablas) persistencia de datos.  Importar base de datos desde archivo (BaseDatosProyectoMetodologia.sql).</vt:lpstr>
      <vt:lpstr>1- Abrimos el ide visual Studio 2019.  2- Archivo – Abrir – Sitio web.</vt:lpstr>
      <vt:lpstr>3- Seleccionamos (sistema de archivos).  4- buscamos el directorio de nuestro proyecto (carpeta proyecto metodología). Nos crea el localhost y abre el proyecto.</vt:lpstr>
      <vt:lpstr>Imagen izq: Seleccionamos Formulario =&gt; Principal.aspx =&gt; click derecho.  Imagen der: seleccionamos menú ver en explorador =&gt; nos abre el proyecto web en el explorador seleccionado.</vt:lpstr>
      <vt:lpstr>Pagina Principal del proyecto web comedores  cuenta con 3 opciones principales de navegabilidad  quienes somos – donaciones – contacto.</vt:lpstr>
      <vt:lpstr>La pagina web quienes somos:  tiene una introducción que explica los valores que movilizan la creación del proyecto solidario.  En la parte inferior tiene dos accesos de navegabilidad (direccionalidad) donaciones – volver a la pagina principal.</vt:lpstr>
      <vt:lpstr>La pagina de contacto cuenta con un formulario web:  el mismo presenta los campos correspondientes para ser completados por el usuario:</vt:lpstr>
      <vt:lpstr>El formulario web contacto presenta validaciones de campos:  si el usuario no cumple con las validaciones el formulario no es valido, por lo que no es enviado (Como se observa en la imagen error y se detallan los mismos).  Caso contrario si la validación es correcta el formulario se envía.</vt:lpstr>
      <vt:lpstr>El formulario se completa correctamente cumpliendo todas las validaciones: (formato mail – formato celular- campos texto, email y validación iguales, etc)  </vt:lpstr>
      <vt:lpstr>Se confirma el envió correcto de formulario web contacto. </vt:lpstr>
      <vt:lpstr>Se cargan los datos correctamente en la base de datos, entidad (tabla) contacto.  Gestionado por medio del crud contacto y conector mysql.data (asp.net), sumado a las funciones de interacción de la pagina web. </vt:lpstr>
      <vt:lpstr>en el mismo momento que se valida el formulario contacto y se cargan los datos en la BD, se conecta con una cuenta ficticia de Mail (gmail) correspondiente al admin de la pagina web, y se recibe por mail el aviso y todos los datos correspondientes al contacto ingresado.    Correo: martinargumedo2017@gmail.com  contraseña: kolton11 </vt:lpstr>
      <vt:lpstr>La pagina donaciones presenta un formulario de Loguin para el acceso en caso de estar registrado (completando los campos de usuario y contraseña).  Si uno no se encuentra registrado puede ingresar por registrar usuario.  En la parte inferior permite regresar a la pagina principal (hipervínculo)</vt:lpstr>
      <vt:lpstr>Pagina Principal para registrar usuarios nuevos, permite registrar una persona (individuo) o una empresa.</vt:lpstr>
      <vt:lpstr>El formulario de registro de persona, presenta los campos que serán validados antes de permitir el envió correcto del mismo.</vt:lpstr>
      <vt:lpstr>El formulario al ser completado de forma incorrecta notifica los errores (campo inferior rojo) no dando cumplimiento a las validaciones.  Ej: ingresar valores numéricos en el nombre – apellido, ingresar caracteres de texto en el dni, ingresar en un formato incorrecto la contraseña. </vt:lpstr>
      <vt:lpstr>Otra validación lógica implementada por parte de los desarrolladores de la aplicación web , es la de no permitir validar de forma correcta el formulario si se comprueba que el dni (campo único) o el usuario (campo único) ingresado ya existen en la base de datos del proyecto.</vt:lpstr>
      <vt:lpstr>Confirma el ingreso correcto de datos (cumpliendo validaciones) se envía datos cargados a la base de datos entidad (tabla) persona. Automáticamente se crea registro del usuario en la entidad (tabla) usuario, a través de una carga lógica de los datos.</vt:lpstr>
      <vt:lpstr>El formulario de registro Empresa, presenta los campos que serán validados antes de permitir el envió correcto del mismo.</vt:lpstr>
      <vt:lpstr>El formulario al ser completado de forma incorrecta notifica los errores (campo inferior rojo) no dando cumplimiento a las validaciones.  Ej: ingresar valores numéricos en el nombre , ingresar caracteres de texto en el Cuit o un formato incorrecto, ingresar en un formato incorrecto la contraseña.</vt:lpstr>
      <vt:lpstr>Otra validación lógica implementada por parte de los desarrolladores de la aplicación web , es la de no permitir validar de forma correcta el formulario si se comprueba que el CUIT (campo único) o el usuario (campo único) ingresado ya existen en la base de datos del proyecto.</vt:lpstr>
      <vt:lpstr>Confirma el ingreso correcto de datos (cumpliendo validaciones) se envía datos cargados a la base de datos entidad (tabla) EMPRESA. Automáticamente se crea registro del usuario en la entidad (tabla) usuario, a través de una carga lógica de los datos.</vt:lpstr>
      <vt:lpstr>El formulario web Loguin va a permitir validar los campos ingresados (cumplimiento de validaciones) y el ingreso de usuarios ya registrados validando de forma lógica el usuario y contraseña, con la base de datos entidad (usuario).</vt:lpstr>
      <vt:lpstr>Al ingresar los campos validados correctamente, verifica que el usuario y contraseña existan en la base de datos, caso contrario por medio de la validación lógica, niega el acceso (error. Loguin Incorrecto).</vt:lpstr>
      <vt:lpstr>Existe un usuario administrador, que al loguearse correctamente accede a un menú de opciones que permite administrar la pagina web, por medio de acceso a las entidades (clases) y manipular las mismas por formularios web y sus respectivos CRUD (créate-read-update-delete), en conexión con los controladores y la base de datos mysql.  Usuario: admin contraseña: admin123  </vt:lpstr>
      <vt:lpstr>Accedemos a la pagina web principal de administrador admin, donde encontramos la posibilidad de seleccionar la entidad que se desea administrar.  La entidad admin.comedor (carga de un nuevo comedor) y admin.articulo_Pedido (carga de un articulo pedido por x comedor), permite al administrador gestionar el ingreso de un nuevo comedor, como así el producto solicitado por los mismos.</vt:lpstr>
      <vt:lpstr>El formulario admin comedores presenta un sistema crud que permite por medio de una validación de campos poder registrar, buscar un comedor, buscar todos los comedores existentes , actualizar, eliminar, limpiar el formulario, cumpliendo con la interacción con la entidad (comedor) en la base de datos.</vt:lpstr>
      <vt:lpstr>Insertar comedor (la creación de un nuevo comedor al igual que articulo_pedido es solo de uso exclusivo de los administradores de la pagina ya que requiere un proceso de certificación de datos previos):  gestión de validación: que los campos necesarios del formulario no estén vacíos, el formato del cuit debe ser valido ej: 20-31524262-2, se aplica una validación lógica donde el cuit (Campo único) no debe existir en la base de datos. Caso contrario el formulario no es validado para su carga.</vt:lpstr>
      <vt:lpstr>Se confirma la validación y carga correcta del comedor, se registra en la base de datos entidad (comedor).</vt:lpstr>
      <vt:lpstr>Buscar one comedor:  gestión de validación: valida el campo id_comedor que se ingresen valores numéricos, no este vacío, se gestiona validación lógica del valor numérico ingresado, que el mismo tenga existencia en la base de datos entidad (comedor), si la validación es correcta obtiene los datos y los agrega a sus respectivos campos.</vt:lpstr>
      <vt:lpstr>Buscar All comedor:  gestión de validación: no tiene validación, ya que solo obtiene en caso de existir todos los datos de la entidad (comedor)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comedor:  gestión de validación: que los campos necesarios del formulario no estén vacíos, el formato del cuit debe ser valido ej: 20-31524262-2, valida de forma lógica que el id_comedor ingresado tenga existencia en la bd .Caso contrario el formulario no es validado para su actualización.  Previamente se debe gestionar una búsqueda one comedor para traer los datos y posteriormente modificarlos de forma correcta.</vt:lpstr>
      <vt:lpstr>eliminar comedor:  gestión de validación: tiene únicamente en cuenta la validación del campo id_comedor, que el campo no se encuentre vacío, que se ingresen valores numéricos, y gestiona la validación lógica del valor ingresado que tenga existencia en la bd entidad (comedor). Caso contrario no se procesa la eliminación. De forma lógica gestiona a su vez eliminación de los artículo_pedido relacionado al id_comedor.</vt:lpstr>
      <vt:lpstr>limpiar comedor:  gestión de validación: no tiene validación ya que su función es únicamente la de limpiar los campos ingresados en el formulario web administración comedores.</vt:lpstr>
      <vt:lpstr>El formulario admin Persona presenta un sistema crud que permite por medio de una validación de campos poder registrar, buscar una persona, buscar todos las personas existentes , actualizar, eliminar, limpiar el formulario, cumpliendo con la interacción con la entidad (Persona) en la base de datos.</vt:lpstr>
      <vt:lpstr>Insertar Persona:  gestión de validación: que los campos necesarios del formulario no estén vacíos, el formato del DNI valores numéricos, se aplica una validación lógica donde el dni (Campo único) y usuario (campo único)  no debe existir en la base de datos. Caso contrario el formulario no es validado para su carga.</vt:lpstr>
      <vt:lpstr>Se confirma la validación y carga correcta de la persona, se registra en la base de datos entidad (persona). Se genera de forma lógica la inserción de un registro en la entidad (tabla) usuario.</vt:lpstr>
      <vt:lpstr>Buscar one persona:  gestión de validación: valida el campo id_persona que se ingresen valores numéricos, no este vacío, se gestiona validación lógica del valor numérico ingresado, que el mismo tenga existencia en la base de datos entidad (persona), si la validación es correcta obtiene los datos y los agrega a sus respectivos campos. En este caso por protección de datos los valores de contraseña no son ingresados.</vt:lpstr>
      <vt:lpstr>Buscar All persona:  gestión de validación: no tiene validación, ya que solo obtiene en caso de existir todos los datos de la entidad (persona)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Persona:  gestión de validación: que los campos necesarios del formulario no estén vacíos, el formato del DNI valores numéricos, campos de solo ingreso caracteres de texto, valida de forma lógica que el id_persona ingresado tenga existencia en la bd .Caso contrario el formulario no es validado para su actualización.  Previamente se debe gestionar una búsqueda one persona para traer los datos y posteriormente modificarlos de forma correcta.</vt:lpstr>
      <vt:lpstr>eliminar persona:  gestión de validación: tiene únicamente en cuenta la validación del campo id_persona, que el campo no se encuentre vacío, que se ingresen valores numéricos, y gestiona la validación lógica del valor ingresado que tenga existencia en la bd entidad (persona). Caso contrario no se procesa la eliminación. De forma lógica gestiona a su vez eliminación del usuario relacionado al id_persona.</vt:lpstr>
      <vt:lpstr>limpiar persona:  gestión de validación: no tiene validación ya que su función es únicamente la de limpiar los campos ingresados en el formulario web administración persona.</vt:lpstr>
      <vt:lpstr>El formulario admin EMPRESA presenta un sistema crud que permite por medio de una validación de campos poder registrar, buscar una empresa, buscar todas las empresas existentes , actualizar, eliminar, limpiar el formulario, cumpliendo con la interacción con la entidad (EMPRESA) en la base de datos.</vt:lpstr>
      <vt:lpstr>Insertar Empresa:  gestión de validación: que los campos necesarios del formulario no estén vacíos, el formato del cuit valores numéricos y formato correspondiente 20-31425262-1, se aplica una validación lógica donde el cuit (Campo único) y usuario (campo único)  no debe existir en la base de datos. Caso contrario el formulario no es validado para su carga.</vt:lpstr>
      <vt:lpstr>Se confirma la validación y carga correcta de la Empresa, se registra en la base de datos entidad (Empresa). Se genera de forma lógica la inserción de un registro en la entidad (tabla) usuario.</vt:lpstr>
      <vt:lpstr>Buscar one Empresa:  gestión de validación: valida el campo id_Empresa que se ingresen valores numéricos, no este vacío, se gestiona validación lógica del valor numérico ingresado, que el mismo tenga existencia en la base de datos entidad (empresa), si la validación es correcta obtiene los datos y los agrega a sus respectivos campos. En este caso por protección de datos los valores de contraseña no son ingresados.</vt:lpstr>
      <vt:lpstr>Buscar All Empresa:  gestión de validación: no tiene validación, ya que solo obtiene en caso de existir todos los datos de la entidad (empresa)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Empresa:  gestión de validación: que los campos necesarios del formulario no estén vacíos, el formato del cuit valores numéricos, campos de solo ingreso caracteres de texto, valida de forma lógica que el id_empresa ingresado tenga existencia en la bd .Caso contrario el formulario no es validado para su actualización.  Previamente se debe gestionar una búsqueda one empresa para traer los datos y posteriormente modificarlos de forma correcta.</vt:lpstr>
      <vt:lpstr>eliminar empresa:  gestión de validación: tiene únicamente en cuenta la validación del campo id_empresa, que el campo no se encuentre vacío, que se ingresen valores numéricos, y gestiona la validación lógica del valor ingresado que tenga existencia en la bd entidad (empresa). Caso contrario no se procesa la eliminación. De forma lógica gestiona a su vez eliminación del usuario relacionado al id_empresa.</vt:lpstr>
      <vt:lpstr>limpiar Empresa:  gestión de validación: no tiene validación ya que su función es únicamente la de limpiar los campos ingresados en el formulario web administración Empresa.</vt:lpstr>
      <vt:lpstr>El formulario admin usuario presenta un sistema crud que permite por medio de una validación de campos poder registrar, buscar un usuario, buscar todos los usuarios existentes , actualizar, eliminar, limpiar el formulario, cumpliendo con la interacción con la entidad (usuario) en la base de datos.</vt:lpstr>
      <vt:lpstr>Insertar usuario (uso en caso excepcional ya que se crea con los registros nuevos):  gestión de validación: que los campos necesarios del formulario no estén vacíos, el formato de contraseña debe ser valido (alfanumérico), se aplica una validación lógica donde el usuario (Campo único) no debe existir en la base de datos. Caso contrario el formulario no es validado para su carga.  También se gestiona validación lógica del id_persona o id_empresa existan en la base de datos caso contrario no se valida para ser insertado. Si el usuario ingresado se relaciona con una persona debe completarse con un 0 el campo id_Empresa, de la misma forma si el usuario se relaciona con una empresa, se ingresa un 0 en el id_persona.</vt:lpstr>
      <vt:lpstr>Se confirma la validación y carga correcta del usuario, se registra en la base de datos entidad (usuario). </vt:lpstr>
      <vt:lpstr>Buscar one Usuario:  gestión de validación: valida el campo id_Usuario que se ingresen valores numéricos, no este vacío, se gestiona validación lógica del valor numérico ingresado, que el mismo tenga existencia en la base de datos entidad (usuario), si la validación es correcta obtiene los datos y los agrega a sus respectivos campos. En este caso por protección de datos los valores de contraseña no son ingresados.</vt:lpstr>
      <vt:lpstr>Buscar All Usuario:  gestión de validación: no tiene validación, ya que solo obtiene en caso de existir todos los datos de la entidad (Usuario)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usuario:  gestión de validación: que los campos necesarios del formulario no estén vacíos, campos de solo ingreso caracteres de texto, valida de forma lógica que el id_Usuario ingresado tenga existencia en la bd .Caso contrario el formulario no es validado para su actualización. También gestiona validación lógica de la existencia del id_persona o id_empresa en la base de datos. (se debe completar estos campos de igual forma como se detalla en el apartado de insertar usuario).  Previamente de debe gestionar una búsqueda one usuario para traer los datos y posteriormente modificarlos de forma correcta.</vt:lpstr>
      <vt:lpstr>eliminar usuario:  gestión de validación: tiene únicamente en cuenta la validación del campo id_usuario, que el campo no se encuentre vacío, que se ingresen valores numéricos, y gestiona la validación lógica del valor ingresado que tenga existencia en la bd entidad (usuario). Caso contrario no se procesa la eliminación.</vt:lpstr>
      <vt:lpstr>limpiar Usuario:  gestión de validación: no tiene validación ya que su función es únicamente la de limpiar los campos ingresados en el formulario web administración usuario.</vt:lpstr>
      <vt:lpstr>El formulario admin pedido presenta un sistema crud que permite por medio de una validación de campos poder registrar, buscar un pedido, buscar todos los pedidos existentes , actualizar, eliminar, limpiar el formulario, cumpliendo con la interacción con la entidad (articulo_pedido) en la base de datos.</vt:lpstr>
      <vt:lpstr>Insertar Articulo_Pedido (la creación de un nuevo articulo_pedido al igual que comedores es solo de uso exclusivo de los administradores de la pagina ya que requiere un proceso de certificación de datos previos):  gestión de validación: que los campos necesarios del formulario no estén vacíos, el formato del codigo valores numéricos, se aplica una validación lógica donde el id_comedor (campo único)  debe existir en la base de datos, también se aplica validación en el campo cantidad donde no debe ser &lt;= 0.</vt:lpstr>
      <vt:lpstr>Se confirma la validación y carga correcta del pedido, se registra en la base de datos entidad (pedido). </vt:lpstr>
      <vt:lpstr>Buscar one articulo_pedido:  gestión de validación: valida el campo id_pedido que se ingresen valores numéricos, no este vacío, se gestiona validación lógica del valor numérico ingresado, que el mismo tenga existencia en la base de datos entidad (articulo_pedido), si la validación es correcta obtiene los datos y los agrega a sus respectivos campos. </vt:lpstr>
      <vt:lpstr>Buscar All articulo_pedido:  gestión de validación: no tiene validación, ya que solo obtiene en caso de existir todos los datos de la entidad (articulo_pedido)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articulo_pedido:  gestión de validación: que los campos necesarios del formulario no estén vacíos, campos de solo ingreso caracteres de texto, valida de forma lógica que el id_Pedido ingresado tenga existencia en la bd .Caso contrario el formulario no es validado para su actualización. También gestiona validación lógica de la existencia del id_comedor  en la base de datos. El campo cantidad no puede ser &lt;= 0.  Previamente se debe gestionar una búsqueda one articulo_pedido para traer los datos y posteriormente modificarlos de forma correcta.</vt:lpstr>
      <vt:lpstr>eliminar articulo_pedido:  gestión de validación: tiene únicamente en cuenta la validación del campo id_pedido, que el campo no se encuentre vacío, que se ingresen valores numéricos, y gestiona la validación lógica del valor ingresado que tenga existencia en la bd entidad (articulo_pedido). Caso contrario no se procesa la eliminación.</vt:lpstr>
      <vt:lpstr>limpiar articulo_pedido:  gestión de validación: no tiene validación ya que su función es únicamente la de limpiar los campos ingresados en el formulario web administración articulo_pedido.</vt:lpstr>
      <vt:lpstr>El formulario admin contacto presenta un sistema crud que permite por medio de una validación de campos poder registrar, buscar un contacto, buscar todos los pedidos existentes , actualizar, eliminar, limpiar el formulario, cumpliendo con la interacción con la entidad (contacto) en la base de datos.</vt:lpstr>
      <vt:lpstr>Insertar contacto:  gestión de validación: que los campos necesarios del formulario no estén vacíos, el formato del teléfono valores numéricos, el formato de email y validación email, el email y validación email deben ser iguales.</vt:lpstr>
      <vt:lpstr>Se confirma la validación y carga correcta del contacto, se registra en la base de datos entidad (contacto). </vt:lpstr>
      <vt:lpstr>Buscar one contacto:  gestión de validación: valida el campo id_contacto que se ingresen valores numéricos, no este vacío, se gestiona validación lógica del valor numérico ingresado, que el mismo tenga existencia en la base de datos entidad (contacto), si la validación es correcta obtiene los datos y los agrega a sus respectivos campos. </vt:lpstr>
      <vt:lpstr>Buscar all contacto:  gestión de validación: no tiene validación, ya que solo obtiene en caso de existir todos los datos de la entidad (contacto)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contacto:  gestión de validación: que los campos necesarios del formulario no estén vacíos, el formato del teléfono valores numéricos, el formato de email y validación email correcto, el email y validación email deben ser iguales, se valida de forma lógica que el id_contacto ingresado se encuentre registrado en la bd.   Previamente se debe gestionar una búsqueda one contacto para traer los datos y posteriormente modificarlos de forma correcta.</vt:lpstr>
      <vt:lpstr>limpiar contacto:  gestión de validación: no tiene validación ya que su función es únicamente la de limpiar los campos ingresados en el formulario web administración contacto.</vt:lpstr>
      <vt:lpstr>El formulario admin articulo donado empresa presenta un sistema crud que permite por medio de una validación de campos poder registrar, buscar un articulo donado empresa, buscar todos los artículos donados existentes , actualizar, eliminar, limpiar el formulario, cumpliendo con la interacción con la entidad (articulo_donado_empresa) en la base de datos.</vt:lpstr>
      <vt:lpstr>Insertar articulo donado empresa:  gestión de validación: que los campos necesarios del formulario no estén vacíos, gestiona validación lógica que el código ingresado se corresponda con un código existente en el pedido, que la cantidad sea &gt; 0, el Id_empresa y el id_articulo_pedido tengan existencia en la bd. Gestiona también validación que todos los campos concuerden con el id_pedido ingresado. No permite que la cantidad ingresada en la donación sea mayor a la cantidad solicitada en el pedido (esta política se implementa para proteger que los productos donados sean los necesarios y no incurra en alguna problemática ej: vto de productos, etc)</vt:lpstr>
      <vt:lpstr>Se confirma la validación y carga correcta del articulo_donado_empresa, se registra en la base de datos entidad (articulo_donado_empresa). </vt:lpstr>
      <vt:lpstr>Buscar one Articulo_Donado_empresa:  gestión de validación: valida el campo id_articulo_Donado_Empresa que se ingresen valores numéricos, no este vacío, se gestiona validación lógica del valor numérico ingresado, que el mismo tenga existencia en la base de datos entidad (id_articulo_Donado_Empresa ), si la validación es correcta obtiene los datos y los agrega a sus respectivos campos. </vt:lpstr>
      <vt:lpstr>Buscar all articulo_donado_empresa:  gestión de validación: no tiene validación, ya que solo obtiene en caso de existir todos los datos de la entidad (articulo_donado_empresa)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articulo_donado_empresa:  gestión de validación: se valida de forma lógica que el id_articulo_Empresa ingresado se encuentre registrado en la bd. que los campos necesarios del formulario no estén vacíos, gestiona validación lógica que el código ingresado se corresponda con un código existente en el pedido, que la cantidad sea &gt; 0, el Id_empresa y el id_articulo_pedido tengan existencia en la bd. Gestiona también validación que todos los campos concuerden con el id_pedido ingresado. No permite que la cantidad ingresada en la donación sea mayor a la cantidad solicitada en el pedido (esta política se implementa para proteger que los productos donados sean los necesarios y no incurra en alguna problemática ej: vto de productos, etc)  Previamente se debe gestionar una búsqueda one articulo_donado_empresa para traer los datos y posteriormente modificarlos de forma correcta.</vt:lpstr>
      <vt:lpstr>limpiar articulo_donado_empresa:  gestión de validación: no tiene validación ya que su función es únicamente la de limpiar los campos ingresados en el formulario web administración articulo donado empresa.</vt:lpstr>
      <vt:lpstr>El formulario admin articulo donado persona presenta un sistema crud que permite por medio de una validación de campos poder registrar, buscar un articulo donado persona, buscar todos los artículos donados existentes , actualizar, eliminar, limpiar el formulario, cumpliendo con la interacción con la entidad (articulo_donado_persona) en la base de datos.</vt:lpstr>
      <vt:lpstr>Insertar articulo donado empresa:  gestión de validación: que los campos necesarios del formulario no estén vacíos, gestiona validación lógica que el código ingresado se corresponda con un código existente en el pedido, que la cantidad sea &gt; 0, el Id_Persona y el id_articulo_pedido tengan existencia en la bd. Gestiona también validación que todos los campos concuerden con el id_pedido ingresado. No permite que la cantidad ingresada en la donación sea mayor a la cantidad solicitada en el pedido (esta política se implementa para proteger que los productos donados sean los necesarios y no incurra en alguna problemática ej: vto de productos, etc).</vt:lpstr>
      <vt:lpstr>Se confirma la validación y carga correcta del articulo_donado_persona, se registra en la base de datos entidad (articulo_donado_persona). </vt:lpstr>
      <vt:lpstr>Buscar one Articulo_Donado_persona:  gestión de validación: valida el campo id_articulo_Donado_persona que se ingresen valores numéricos, no este vacío, se gestiona validación lógica del valor numérico ingresado, que el mismo tenga existencia en la base de datos entidad (id_articulo_Donado_persona), si la validación es correcta obtiene los datos y los agrega a sus respectivos campos. </vt:lpstr>
      <vt:lpstr>Buscar all articulo_donado_persona:  gestión de validación: no tiene validación, ya que solo obtiene en caso de existir todos los datos de la entidad (articulo_donado_persona) de la base de datos y los enlista en una tabla ordenada con sus campos correspondientes.  Es de gran utilidad a la hora de verificar los datos actualizados (importante se debe actualizar la pagina con cada modificación que se gestione para obtener la lista actualizada).</vt:lpstr>
      <vt:lpstr>actualizar articulo_donado_persona:  gestión de validación: se valida de forma lógica que el id_articulo_persona ingresado se encuentre registrado en la bd. que los campos necesarios del formulario no estén vacíos, gestiona validación lógica que el código ingresado se corresponda con un código existente en el pedido, que la cantidad sea &gt; 0, el Id_persona y el id_articulo_pedido tengan existencia en la bd. Gestiona también validación que todos los campos concuerden con el id_pedido ingresado. No permite que la cantidad ingresada en la donación sea mayor a la cantidad solicitada en el pedido (esta política se implementa para proteger que los productos donados sean los necesarios y no incurra en alguna problemática ej: vto de productos, etc)  Previamente se debe gestionar una búsqueda one articulo_donado_persona para traer los datos y posteriormente modificarlos de forma correcta.</vt:lpstr>
      <vt:lpstr>limpiar articulo_donado_persona:  gestión de validación: no tiene validación ya que su función es únicamente la de limpiar los campos ingresados en el formulario web administración articulo donado persona.</vt:lpstr>
      <vt:lpstr>Regresamos a la pagina de Loguin para registrarnos correctamente con un usuario existente en la bd (usuario) dependiendo del mismo detecta si corresponde a una persona o empresa, permitiendo el ingreso como tal a la pagina de donaciones.</vt:lpstr>
      <vt:lpstr>Al validar correctamente el usuario la pagina de login guarda por registro de sesión (usuario) permitiendo por este medio obtener todos los datos del mismo, en la ejemplificación correspondiente nos logueamos como empresa.  Al ingresar nos encontramos que nos enlista todos los comedores existentes en la actualidad (base de datos), comedores activos.</vt:lpstr>
      <vt:lpstr>El primer formulario solicita el ingreso del id_comedor, permitiendo seleccionar el mismo.  gestión de validación: el campo no puede estar vacío, debe ser completado con valores numéricos, gestiona validación lógica verificando si el id_comedor ingresado se encuentra almacenado en la base de datos.</vt:lpstr>
      <vt:lpstr>Validado correctamente el id_comedor ingresado, nos brinda un listado de los artículos pedidos (activos) por el comedor seleccionado.  </vt:lpstr>
      <vt:lpstr>Paso siguiente encontramos habilitado el formulario final para gestionar la donación.  Se debe completar el id_articulo_pedido y cantidad de la donación, todos los datos restantes son obtenidos por la sesión y procesados en el backend, facilitando la experiencia al usuario y no volviendo a solicitar datos innecesarios.  gestión de validación: los campos no puede estar vacío, debe ser completado con valores numéricos, gestiona validación lógica verificando si el id_articulo_pedido  ingresado se encuentra almacenado en la base de datos. La cantidad debe ser &gt; 0. No permite que la cantidad ingresada en la donación sea mayor a la cantidad solicitada en el pedido (esta política se implementa para proteger que los productos donados sean los necesarios y no incurra en alguna problemática ej: vto de productos, etc) </vt:lpstr>
      <vt:lpstr>Dado cumplimiento a las validaciones del formulario, se gestiona la donación de forma correcta.  Se brinda una alerta con un texto de agradecimiento y se especifica un próximo contacto para coordinar la logística de entrega de donación al comedor.  Se carga en la base de datos articulo_donado_empresa el registro correspondiente a la donación efectuada.  </vt:lpstr>
      <vt:lpstr>Podemos observar como actualizando la pagina donación (seleccionando el comedor), si la cantidad donada no fue por el total del pedido, se actualiza la misma en el registro correspondiente. En caso que la donación efectuada cubre el total del articulo_pedido, se gestiona una eliminación del articulo_pedido ya que fue cubierto en su totalidad. Quedando disponible el articulo_donado_empresa (verificación).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GUIA DETALLADA PASO A PASO DESARROLLO WEB COMEDORES.</dc:title>
  <dc:creator>Fede sabatini</dc:creator>
  <cp:lastModifiedBy>Fede sabatini</cp:lastModifiedBy>
  <cp:revision>232</cp:revision>
  <dcterms:created xsi:type="dcterms:W3CDTF">2021-03-26T11:08:57Z</dcterms:created>
  <dcterms:modified xsi:type="dcterms:W3CDTF">2021-07-16T13:01:27Z</dcterms:modified>
</cp:coreProperties>
</file>

<file path=docProps/thumbnail.jpeg>
</file>